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8" r:id="rId2"/>
    <p:sldId id="318" r:id="rId3"/>
    <p:sldId id="320" r:id="rId4"/>
    <p:sldId id="261" r:id="rId5"/>
    <p:sldId id="262" r:id="rId6"/>
    <p:sldId id="263" r:id="rId7"/>
    <p:sldId id="321" r:id="rId8"/>
    <p:sldId id="265" r:id="rId9"/>
    <p:sldId id="266" r:id="rId10"/>
    <p:sldId id="267" r:id="rId11"/>
    <p:sldId id="268" r:id="rId12"/>
    <p:sldId id="269" r:id="rId13"/>
    <p:sldId id="270" r:id="rId14"/>
    <p:sldId id="271" r:id="rId15"/>
    <p:sldId id="273" r:id="rId16"/>
    <p:sldId id="322" r:id="rId17"/>
    <p:sldId id="276" r:id="rId18"/>
    <p:sldId id="277" r:id="rId19"/>
    <p:sldId id="324" r:id="rId20"/>
    <p:sldId id="325"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7" r:id="rId38"/>
    <p:sldId id="298" r:id="rId39"/>
    <p:sldId id="299" r:id="rId40"/>
    <p:sldId id="300" r:id="rId41"/>
    <p:sldId id="301" r:id="rId42"/>
    <p:sldId id="302" r:id="rId43"/>
    <p:sldId id="303" r:id="rId44"/>
    <p:sldId id="326" r:id="rId45"/>
    <p:sldId id="307" r:id="rId46"/>
    <p:sldId id="308" r:id="rId47"/>
    <p:sldId id="310" r:id="rId48"/>
    <p:sldId id="311" r:id="rId49"/>
    <p:sldId id="313" r:id="rId50"/>
    <p:sldId id="314" r:id="rId51"/>
    <p:sldId id="315" r:id="rId52"/>
    <p:sldId id="316" r:id="rId53"/>
    <p:sldId id="31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52"/>
    <p:restoredTop sz="87303"/>
  </p:normalViewPr>
  <p:slideViewPr>
    <p:cSldViewPr snapToGrid="0" snapToObjects="1">
      <p:cViewPr varScale="1">
        <p:scale>
          <a:sx n="136" d="100"/>
          <a:sy n="136" d="100"/>
        </p:scale>
        <p:origin x="7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 of </a:t>
            </a:r>
            <a:r>
              <a:rPr lang="en-US" dirty="0" err="1"/>
              <a:t>predictit.org</a:t>
            </a:r>
            <a:r>
              <a:rPr lang="en-US" dirty="0"/>
              <a:t> as of 7 February 2021, 9:34am EST</a:t>
            </a:r>
          </a:p>
          <a:p>
            <a:endParaRPr lang="en-US" dirty="0"/>
          </a:p>
          <a:p>
            <a:r>
              <a:rPr lang="en-US" dirty="0"/>
              <a:t>For sake of explanation, use example of “Will Donald Trump file to run for president before the end of 2021?”</a:t>
            </a:r>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72092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This is how you find the average of the probability.  This side is for buyers.</a:t>
            </a:r>
          </a:p>
        </p:txBody>
      </p:sp>
    </p:spTree>
    <p:extLst>
      <p:ext uri="{BB962C8B-B14F-4D97-AF65-F5344CB8AC3E}">
        <p14:creationId xmlns:p14="http://schemas.microsoft.com/office/powerpoint/2010/main" val="163841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This side is for the sellers.</a:t>
            </a:r>
          </a:p>
        </p:txBody>
      </p:sp>
    </p:spTree>
    <p:extLst>
      <p:ext uri="{BB962C8B-B14F-4D97-AF65-F5344CB8AC3E}">
        <p14:creationId xmlns:p14="http://schemas.microsoft.com/office/powerpoint/2010/main" val="4098081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t>Intrade and Tradesports were shut down in the USA for violating betting laws.</a:t>
            </a:r>
          </a:p>
          <a:p>
            <a:r>
              <a:t>PAM = Policy Analysis Market.  Spun as "The government is allowing people to profit off of terrorist attacks".</a:t>
            </a:r>
          </a:p>
        </p:txBody>
      </p:sp>
    </p:spTree>
    <p:extLst>
      <p:ext uri="{BB962C8B-B14F-4D97-AF65-F5344CB8AC3E}">
        <p14:creationId xmlns:p14="http://schemas.microsoft.com/office/powerpoint/2010/main" val="1764874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Here’s the probability of something paying off versus the price.  So for the high red point, people paid 30 cents, when the probability payoff was actually nearly 70%.</a:t>
            </a:r>
          </a:p>
          <a:p>
            <a:r>
              <a:t>Black line is ideal.</a:t>
            </a:r>
          </a:p>
          <a:p>
            <a:r>
              <a:t>Redline down here shows people underestimate unlikely events.</a:t>
            </a:r>
          </a:p>
          <a:p>
            <a:r>
              <a:t>Same on this side.  People overestimate high probability events.  </a:t>
            </a:r>
          </a:p>
          <a:p>
            <a:r>
              <a:t>Kind of the opposite of what happens in horse racing when people bet on the long shot since they like the idea of a windfall.</a:t>
            </a:r>
          </a:p>
        </p:txBody>
      </p:sp>
    </p:spTree>
    <p:extLst>
      <p:ext uri="{BB962C8B-B14F-4D97-AF65-F5344CB8AC3E}">
        <p14:creationId xmlns:p14="http://schemas.microsoft.com/office/powerpoint/2010/main" val="3355544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r>
              <a:rPr dirty="0"/>
              <a:t>Buy the whole bundle for $1, </a:t>
            </a:r>
            <a:r>
              <a:rPr lang="en-US" dirty="0"/>
              <a:t>s</a:t>
            </a:r>
            <a:r>
              <a:rPr dirty="0"/>
              <a:t>ell each component, then I would make more than $1.  Short aversion</a:t>
            </a:r>
          </a:p>
        </p:txBody>
      </p:sp>
    </p:spTree>
    <p:extLst>
      <p:ext uri="{BB962C8B-B14F-4D97-AF65-F5344CB8AC3E}">
        <p14:creationId xmlns:p14="http://schemas.microsoft.com/office/powerpoint/2010/main" val="1057690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36</a:t>
            </a:fld>
            <a:endParaRPr lang="en-US"/>
          </a:p>
        </p:txBody>
      </p:sp>
    </p:spTree>
    <p:extLst>
      <p:ext uri="{BB962C8B-B14F-4D97-AF65-F5344CB8AC3E}">
        <p14:creationId xmlns:p14="http://schemas.microsoft.com/office/powerpoint/2010/main" val="3659470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r>
              <a:t>What you care about here is the difference between average payout and average price.  Negative = people lost money.  People tended to lose money by ooverestimating the probability that the positive event would occur.  People who were pesimistic tended to make money.</a:t>
            </a:r>
          </a:p>
        </p:txBody>
      </p:sp>
    </p:spTree>
    <p:extLst>
      <p:ext uri="{BB962C8B-B14F-4D97-AF65-F5344CB8AC3E}">
        <p14:creationId xmlns:p14="http://schemas.microsoft.com/office/powerpoint/2010/main" val="1301980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exogenous = relating to or developing from external factors.</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43</a:t>
            </a:fld>
            <a:endParaRPr lang="en-US"/>
          </a:p>
        </p:txBody>
      </p:sp>
    </p:spTree>
    <p:extLst>
      <p:ext uri="{BB962C8B-B14F-4D97-AF65-F5344CB8AC3E}">
        <p14:creationId xmlns:p14="http://schemas.microsoft.com/office/powerpoint/2010/main" val="4135794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44</a:t>
            </a:fld>
            <a:endParaRPr lang="en-US"/>
          </a:p>
        </p:txBody>
      </p:sp>
    </p:spTree>
    <p:extLst>
      <p:ext uri="{BB962C8B-B14F-4D97-AF65-F5344CB8AC3E}">
        <p14:creationId xmlns:p14="http://schemas.microsoft.com/office/powerpoint/2010/main" val="449581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2021 Jan 6: Storming of the US Capitol; Congress certifies election results for Joe Biden – closing price drops from 46 cents on Jan 6 to 29 cents on Jan 9 with significant spikes in volume</a:t>
            </a:r>
          </a:p>
          <a:p>
            <a:r>
              <a:rPr lang="en-US" dirty="0"/>
              <a:t>2021 Jan 13: House of Representatives adopts an article of impeachment against Donald Trump</a:t>
            </a:r>
          </a:p>
          <a:p>
            <a:r>
              <a:rPr lang="en-US" dirty="0"/>
              <a:t>2021 Jan 20: Inauguration of Joe Biden</a:t>
            </a:r>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3766419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428531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p>
            <a:r>
              <a:rPr dirty="0"/>
              <a:t>Have to have a verifiable outcome.  Cannot be something like "Will climate change be catastrophic?".  Even obvious things can even be a bit ambiguous: Will Hillary Clinton win the election? Well, she won the popular vote, but not the presidency. </a:t>
            </a:r>
            <a:endParaRPr lang="en-US" dirty="0"/>
          </a:p>
          <a:p>
            <a:endParaRPr lang="en-US" dirty="0"/>
          </a:p>
          <a:p>
            <a:r>
              <a:rPr lang="en-US" dirty="0"/>
              <a:t>Screenshot: Screenshot of the rules of the example prediction “Will Donald Trump file to run for president before the end of 2021?”</a:t>
            </a:r>
            <a:endParaRPr dirty="0"/>
          </a:p>
        </p:txBody>
      </p:sp>
    </p:spTree>
    <p:extLst>
      <p:ext uri="{BB962C8B-B14F-4D97-AF65-F5344CB8AC3E}">
        <p14:creationId xmlns:p14="http://schemas.microsoft.com/office/powerpoint/2010/main" val="72443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r>
              <a:rPr dirty="0"/>
              <a:t>Bid price: the maximum price a buyer is willing to purchase at</a:t>
            </a:r>
          </a:p>
          <a:p>
            <a:r>
              <a:rPr dirty="0"/>
              <a:t>Ask price: the minimum price a seller is willing to accept.</a:t>
            </a:r>
          </a:p>
          <a:p>
            <a:r>
              <a:rPr dirty="0"/>
              <a:t>Market makers: in some markets there are intermediaries who agree to make trades and profit from the spread.  They can make the market move more quickly since they facilitate selling even when there isn't a buyer. </a:t>
            </a:r>
          </a:p>
        </p:txBody>
      </p:sp>
    </p:spTree>
    <p:extLst>
      <p:ext uri="{BB962C8B-B14F-4D97-AF65-F5344CB8AC3E}">
        <p14:creationId xmlns:p14="http://schemas.microsoft.com/office/powerpoint/2010/main" val="2243101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r>
              <a:rPr lang="en-US" dirty="0"/>
              <a:t>If I say Trump is going to file for presidency again, and he is, then all of the money is pooled and divided across all users who made that prediction. </a:t>
            </a:r>
          </a:p>
        </p:txBody>
      </p:sp>
    </p:spTree>
    <p:extLst>
      <p:ext uri="{BB962C8B-B14F-4D97-AF65-F5344CB8AC3E}">
        <p14:creationId xmlns:p14="http://schemas.microsoft.com/office/powerpoint/2010/main" val="2605070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rPr dirty="0"/>
              <a:t>The market is large enough to allow risk sharing.  One person cannot hold all of the control in one outcome.</a:t>
            </a:r>
          </a:p>
          <a:p>
            <a:r>
              <a:rPr dirty="0"/>
              <a:t>only risk neutral probabilities = people don’t care about riskiness itself. If you</a:t>
            </a:r>
            <a:r>
              <a:rPr lang="en-US" dirty="0"/>
              <a:t>r </a:t>
            </a:r>
            <a:r>
              <a:rPr dirty="0"/>
              <a:t>probability is 5%, and that’s very low, but people are still comfortable holding at that level, and they’re not scared off by long-shots.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person cannot dominate the market.  There will be enough people who hold contract that it can’t be skewed.</a:t>
            </a:r>
          </a:p>
        </p:txBody>
      </p:sp>
    </p:spTree>
    <p:extLst>
      <p:ext uri="{BB962C8B-B14F-4D97-AF65-F5344CB8AC3E}">
        <p14:creationId xmlns:p14="http://schemas.microsoft.com/office/powerpoint/2010/main" val="3656919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P(winning) * (wealth if you win) </a:t>
            </a:r>
          </a:p>
          <a:p>
            <a:pPr marL="296333" indent="-296333">
              <a:buSzPct val="75000"/>
              <a:buChar char="+"/>
            </a:pPr>
            <a:r>
              <a:t>P(losing) * (wealth if you lose)</a:t>
            </a:r>
          </a:p>
          <a:p>
            <a:r>
              <a:t>Then you solve for X.  That tells you how many contracts you should buy.</a:t>
            </a:r>
          </a:p>
        </p:txBody>
      </p:sp>
    </p:spTree>
    <p:extLst>
      <p:ext uri="{BB962C8B-B14F-4D97-AF65-F5344CB8AC3E}">
        <p14:creationId xmlns:p14="http://schemas.microsoft.com/office/powerpoint/2010/main" val="2577915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Here's how you find the </a:t>
            </a:r>
            <a:r>
              <a:rPr lang="en-US" dirty="0"/>
              <a:t>equilibrium</a:t>
            </a:r>
            <a:r>
              <a:rPr dirty="0"/>
              <a:t>.</a:t>
            </a:r>
          </a:p>
        </p:txBody>
      </p:sp>
    </p:spTree>
    <p:extLst>
      <p:ext uri="{BB962C8B-B14F-4D97-AF65-F5344CB8AC3E}">
        <p14:creationId xmlns:p14="http://schemas.microsoft.com/office/powerpoint/2010/main" val="3117243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2/7/21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2/7/21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2/7/21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2/7/21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149322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2/7/21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2/7/21</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2/7/21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2/7/21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2/7/21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2/7/21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2/7/21</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hyperlink" Target="http://www.eecs.harvard.edu/cs286r/courses/fall10/papers/GooglePredictionMarketPaper.pdf" TargetMode="Externa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hyperlink" Target="http://www.eecs.harvard.edu/cs286r/courses/fall10/papers/GooglePredictionMarketPaper.pdf" TargetMode="External"/><Relationship Id="rId2" Type="http://schemas.openxmlformats.org/officeDocument/2006/relationships/hyperlink" Target="http://www.nber.org/papers/w10504.pdf"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diction Markets"/>
          <p:cNvSpPr txBox="1">
            <a:spLocks noGrp="1"/>
          </p:cNvSpPr>
          <p:nvPr>
            <p:ph type="ctrTitle"/>
          </p:nvPr>
        </p:nvSpPr>
        <p:spPr>
          <a:prstGeom prst="rect">
            <a:avLst/>
          </a:prstGeom>
        </p:spPr>
        <p:txBody>
          <a:bodyPr/>
          <a:lstStyle/>
          <a:p>
            <a:r>
              <a:t>Prediction Markets</a:t>
            </a:r>
          </a:p>
        </p:txBody>
      </p:sp>
    </p:spTree>
    <p:extLst>
      <p:ext uri="{BB962C8B-B14F-4D97-AF65-F5344CB8AC3E}">
        <p14:creationId xmlns:p14="http://schemas.microsoft.com/office/powerpoint/2010/main" val="1537484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4" name="Table"/>
          <p:cNvGraphicFramePr/>
          <p:nvPr/>
        </p:nvGraphicFramePr>
        <p:xfrm>
          <a:off x="2341265" y="1971726"/>
          <a:ext cx="6657051" cy="3987697"/>
        </p:xfrm>
        <a:graphic>
          <a:graphicData uri="http://schemas.openxmlformats.org/drawingml/2006/table">
            <a:tbl>
              <a:tblPr/>
              <a:tblGrid>
                <a:gridCol w="4649289">
                  <a:extLst>
                    <a:ext uri="{9D8B030D-6E8A-4147-A177-3AD203B41FA5}">
                      <a16:colId xmlns:a16="http://schemas.microsoft.com/office/drawing/2014/main" val="20000"/>
                    </a:ext>
                  </a:extLst>
                </a:gridCol>
                <a:gridCol w="875403">
                  <a:extLst>
                    <a:ext uri="{9D8B030D-6E8A-4147-A177-3AD203B41FA5}">
                      <a16:colId xmlns:a16="http://schemas.microsoft.com/office/drawing/2014/main" val="20001"/>
                    </a:ext>
                  </a:extLst>
                </a:gridCol>
                <a:gridCol w="1132359">
                  <a:extLst>
                    <a:ext uri="{9D8B030D-6E8A-4147-A177-3AD203B41FA5}">
                      <a16:colId xmlns:a16="http://schemas.microsoft.com/office/drawing/2014/main" val="20002"/>
                    </a:ext>
                  </a:extLst>
                </a:gridCol>
              </a:tblGrid>
              <a:tr h="641120">
                <a:tc>
                  <a:txBody>
                    <a:bodyPr/>
                    <a:lstStyle/>
                    <a:p>
                      <a:pPr defTabSz="914400"/>
                      <a:r>
                        <a:rPr sz="1500"/>
                        <a:t>You are poor. You have not a penny to your name</a:t>
                      </a:r>
                    </a:p>
                  </a:txBody>
                  <a:tcPr marL="35719" marR="35719" marT="35719" marB="35719" anchor="ctr" horzOverflow="overflow"/>
                </a:tc>
                <a:tc>
                  <a:txBody>
                    <a:bodyPr/>
                    <a:lstStyle/>
                    <a:p>
                      <a:pPr defTabSz="914400"/>
                      <a:r>
                        <a:rPr sz="1800"/>
                        <a:t>$0</a:t>
                      </a:r>
                    </a:p>
                  </a:txBody>
                  <a:tcPr marL="35719" marR="35719" marT="35719" marB="35719" anchor="ctr" horzOverflow="overflow"/>
                </a:tc>
                <a:tc>
                  <a:txBody>
                    <a:bodyPr/>
                    <a:lstStyle/>
                    <a:p>
                      <a:pPr defTabSz="914400"/>
                      <a:r>
                        <a:rPr sz="1800"/>
                        <a:t>$0</a:t>
                      </a:r>
                    </a:p>
                  </a:txBody>
                  <a:tcPr marL="35719" marR="35719" marT="35719" marB="35719" anchor="ctr" horzOverflow="overflow"/>
                </a:tc>
                <a:extLst>
                  <a:ext uri="{0D108BD9-81ED-4DB2-BD59-A6C34878D82A}">
                    <a16:rowId xmlns:a16="http://schemas.microsoft.com/office/drawing/2014/main" val="10000"/>
                  </a:ext>
                </a:extLst>
              </a:tr>
              <a:tr h="778669">
                <a:tc>
                  <a:txBody>
                    <a:bodyPr/>
                    <a:lstStyle/>
                    <a:p>
                      <a:pPr defTabSz="914400"/>
                      <a:r>
                        <a:rPr sz="1500"/>
                        <a:t>You short sell 100 contracts on A. (I.e. you borrow contracts and sell them. You will have to return them later.)</a:t>
                      </a:r>
                    </a:p>
                  </a:txBody>
                  <a:tcPr marL="35719" marR="35719" marT="35719" marB="35719" anchor="ctr" horzOverflow="overflow"/>
                </a:tc>
                <a:tc>
                  <a:txBody>
                    <a:bodyPr/>
                    <a:lstStyle/>
                    <a:p>
                      <a:pPr defTabSz="914400"/>
                      <a:r>
                        <a:rPr sz="1800"/>
                        <a:t>+$75</a:t>
                      </a:r>
                    </a:p>
                  </a:txBody>
                  <a:tcPr marL="35719" marR="35719" marT="35719" marB="35719" anchor="ctr" horzOverflow="overflow"/>
                </a:tc>
                <a:tc>
                  <a:txBody>
                    <a:bodyPr/>
                    <a:lstStyle/>
                    <a:p>
                      <a:pPr defTabSz="914400"/>
                      <a:r>
                        <a:rPr sz="1800"/>
                        <a:t>$75</a:t>
                      </a:r>
                    </a:p>
                  </a:txBody>
                  <a:tcPr marL="35719" marR="35719" marT="35719" marB="35719" anchor="ctr" horzOverflow="overflow"/>
                </a:tc>
                <a:extLst>
                  <a:ext uri="{0D108BD9-81ED-4DB2-BD59-A6C34878D82A}">
                    <a16:rowId xmlns:a16="http://schemas.microsoft.com/office/drawing/2014/main" val="10001"/>
                  </a:ext>
                </a:extLst>
              </a:tr>
              <a:tr h="419044">
                <a:tc>
                  <a:txBody>
                    <a:bodyPr/>
                    <a:lstStyle/>
                    <a:p>
                      <a:pPr defTabSz="914400"/>
                      <a:r>
                        <a:rPr sz="1500" dirty="0"/>
                        <a:t>You buy 100 contracts in market B</a:t>
                      </a:r>
                    </a:p>
                  </a:txBody>
                  <a:tcPr marL="35719" marR="35719" marT="35719" marB="35719" anchor="ctr" horzOverflow="overflow"/>
                </a:tc>
                <a:tc>
                  <a:txBody>
                    <a:bodyPr/>
                    <a:lstStyle/>
                    <a:p>
                      <a:pPr defTabSz="914400"/>
                      <a:r>
                        <a:rPr sz="1800"/>
                        <a:t>-$50</a:t>
                      </a:r>
                    </a:p>
                  </a:txBody>
                  <a:tcPr marL="35719" marR="35719" marT="35719" marB="35719" anchor="ctr" horzOverflow="overflow"/>
                </a:tc>
                <a:tc>
                  <a:txBody>
                    <a:bodyPr/>
                    <a:lstStyle/>
                    <a:p>
                      <a:pPr defTabSz="914400"/>
                      <a:r>
                        <a:rPr sz="1800"/>
                        <a:t>$25</a:t>
                      </a:r>
                    </a:p>
                  </a:txBody>
                  <a:tcPr marL="35719" marR="35719" marT="35719" marB="35719" anchor="ctr" horzOverflow="overflow"/>
                </a:tc>
                <a:extLst>
                  <a:ext uri="{0D108BD9-81ED-4DB2-BD59-A6C34878D82A}">
                    <a16:rowId xmlns:a16="http://schemas.microsoft.com/office/drawing/2014/main" val="10002"/>
                  </a:ext>
                </a:extLst>
              </a:tr>
              <a:tr h="716288">
                <a:tc>
                  <a:txBody>
                    <a:bodyPr/>
                    <a:lstStyle/>
                    <a:p>
                      <a:pPr defTabSz="914400">
                        <a:defRPr sz="2200"/>
                      </a:pPr>
                      <a:endParaRPr sz="1500" dirty="0"/>
                    </a:p>
                  </a:txBody>
                  <a:tcPr marL="35719" marR="35719" marT="35719" marB="35719" anchor="ctr" horzOverflow="overflow"/>
                </a:tc>
                <a:tc>
                  <a:txBody>
                    <a:bodyPr/>
                    <a:lstStyle/>
                    <a:p>
                      <a:pPr defTabSz="914400">
                        <a:defRPr sz="2600"/>
                      </a:pPr>
                      <a:endParaRPr sz="1800"/>
                    </a:p>
                  </a:txBody>
                  <a:tcPr marL="35719" marR="35719" marT="35719" marB="35719" anchor="ctr" horzOverflow="overflow"/>
                </a:tc>
                <a:tc>
                  <a:txBody>
                    <a:bodyPr/>
                    <a:lstStyle/>
                    <a:p>
                      <a:pPr defTabSz="914400">
                        <a:defRPr sz="2600"/>
                      </a:pPr>
                      <a:endParaRPr sz="1800"/>
                    </a:p>
                  </a:txBody>
                  <a:tcPr marL="35719" marR="35719" marT="35719" marB="35719" anchor="ctr" horzOverflow="overflow"/>
                </a:tc>
                <a:extLst>
                  <a:ext uri="{0D108BD9-81ED-4DB2-BD59-A6C34878D82A}">
                    <a16:rowId xmlns:a16="http://schemas.microsoft.com/office/drawing/2014/main" val="10003"/>
                  </a:ext>
                </a:extLst>
              </a:tr>
              <a:tr h="716288">
                <a:tc>
                  <a:txBody>
                    <a:bodyPr/>
                    <a:lstStyle/>
                    <a:p>
                      <a:pPr defTabSz="914400">
                        <a:defRPr sz="2200"/>
                      </a:pPr>
                      <a:endParaRPr sz="1500"/>
                    </a:p>
                  </a:txBody>
                  <a:tcPr marL="35719" marR="35719" marT="35719" marB="35719" anchor="ctr" horzOverflow="overflow"/>
                </a:tc>
                <a:tc>
                  <a:txBody>
                    <a:bodyPr/>
                    <a:lstStyle/>
                    <a:p>
                      <a:pPr defTabSz="914400">
                        <a:defRPr sz="2600"/>
                      </a:pPr>
                      <a:endParaRPr sz="1800"/>
                    </a:p>
                  </a:txBody>
                  <a:tcPr marL="35719" marR="35719" marT="35719" marB="35719" anchor="ctr" horzOverflow="overflow"/>
                </a:tc>
                <a:tc>
                  <a:txBody>
                    <a:bodyPr/>
                    <a:lstStyle/>
                    <a:p>
                      <a:pPr defTabSz="914400">
                        <a:defRPr sz="2600"/>
                      </a:pPr>
                      <a:endParaRPr sz="1800"/>
                    </a:p>
                  </a:txBody>
                  <a:tcPr marL="35719" marR="35719" marT="35719" marB="35719" anchor="ctr" horzOverflow="overflow"/>
                </a:tc>
                <a:extLst>
                  <a:ext uri="{0D108BD9-81ED-4DB2-BD59-A6C34878D82A}">
                    <a16:rowId xmlns:a16="http://schemas.microsoft.com/office/drawing/2014/main" val="10004"/>
                  </a:ext>
                </a:extLst>
              </a:tr>
              <a:tr h="716288">
                <a:tc>
                  <a:txBody>
                    <a:bodyPr/>
                    <a:lstStyle/>
                    <a:p>
                      <a:pPr defTabSz="914400">
                        <a:defRPr sz="2200"/>
                      </a:pPr>
                      <a:endParaRPr sz="1500"/>
                    </a:p>
                  </a:txBody>
                  <a:tcPr marL="35719" marR="35719" marT="35719" marB="35719" anchor="ctr" horzOverflow="overflow"/>
                </a:tc>
                <a:tc>
                  <a:txBody>
                    <a:bodyPr/>
                    <a:lstStyle/>
                    <a:p>
                      <a:pPr defTabSz="914400">
                        <a:defRPr sz="2600"/>
                      </a:pPr>
                      <a:endParaRPr sz="1800"/>
                    </a:p>
                  </a:txBody>
                  <a:tcPr marL="35719" marR="35719" marT="35719" marB="35719" anchor="ctr" horzOverflow="overflow"/>
                </a:tc>
                <a:tc>
                  <a:txBody>
                    <a:bodyPr/>
                    <a:lstStyle/>
                    <a:p>
                      <a:pPr defTabSz="914400">
                        <a:defRPr sz="2600"/>
                      </a:pPr>
                      <a:endParaRPr sz="1800" dirty="0"/>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4" name="Market A sells &quot;Obama wins&quot; contract for $0.75…">
            <a:extLst>
              <a:ext uri="{FF2B5EF4-FFF2-40B4-BE49-F238E27FC236}">
                <a16:creationId xmlns:a16="http://schemas.microsoft.com/office/drawing/2014/main" id="{420A41CC-8D45-9E42-BF7C-FF3B721CBBEC}"/>
              </a:ext>
            </a:extLst>
          </p:cNvPr>
          <p:cNvSpPr txBox="1"/>
          <p:nvPr/>
        </p:nvSpPr>
        <p:spPr>
          <a:xfrm>
            <a:off x="2108068" y="249429"/>
            <a:ext cx="8025746" cy="1582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p>
            <a:pPr defTabSz="520760">
              <a:lnSpc>
                <a:spcPct val="115000"/>
              </a:lnSpc>
              <a:defRPr sz="2592">
                <a:uFill>
                  <a:solidFill>
                    <a:srgbClr val="000000"/>
                  </a:solidFill>
                </a:uFill>
                <a:latin typeface="Arial"/>
                <a:ea typeface="Arial"/>
                <a:cs typeface="Arial"/>
                <a:sym typeface="Arial"/>
              </a:defRPr>
            </a:pPr>
            <a:r>
              <a:rPr lang="en-US" sz="1822" dirty="0"/>
              <a:t>Quick example of arbitrage:</a:t>
            </a:r>
          </a:p>
          <a:p>
            <a:pPr defTabSz="520760">
              <a:lnSpc>
                <a:spcPct val="115000"/>
              </a:lnSpc>
              <a:defRPr sz="2592">
                <a:uFill>
                  <a:solidFill>
                    <a:srgbClr val="000000"/>
                  </a:solidFill>
                </a:uFill>
                <a:latin typeface="Arial"/>
                <a:ea typeface="Arial"/>
                <a:cs typeface="Arial"/>
                <a:sym typeface="Arial"/>
              </a:defRPr>
            </a:pPr>
            <a:endParaRPr sz="1822" dirty="0"/>
          </a:p>
          <a:p>
            <a:pPr defTabSz="520760">
              <a:lnSpc>
                <a:spcPct val="115000"/>
              </a:lnSpc>
              <a:defRPr sz="2592">
                <a:uFill>
                  <a:solidFill>
                    <a:srgbClr val="000000"/>
                  </a:solidFill>
                </a:uFill>
                <a:latin typeface="Arial"/>
                <a:ea typeface="Arial"/>
                <a:cs typeface="Arial"/>
                <a:sym typeface="Arial"/>
              </a:defRPr>
            </a:pPr>
            <a:r>
              <a:rPr sz="1822" dirty="0"/>
              <a:t>Market A sells "</a:t>
            </a:r>
            <a:r>
              <a:rPr lang="en-US" sz="1822" dirty="0"/>
              <a:t>Biden decides to run again in 2024</a:t>
            </a:r>
            <a:r>
              <a:rPr sz="1822" dirty="0"/>
              <a:t>" contract for $0.75</a:t>
            </a:r>
          </a:p>
          <a:p>
            <a:pPr defTabSz="520760">
              <a:lnSpc>
                <a:spcPct val="115000"/>
              </a:lnSpc>
              <a:defRPr sz="2592">
                <a:uFill>
                  <a:solidFill>
                    <a:srgbClr val="000000"/>
                  </a:solidFill>
                </a:uFill>
                <a:latin typeface="Arial"/>
                <a:ea typeface="Arial"/>
                <a:cs typeface="Arial"/>
                <a:sym typeface="Arial"/>
              </a:defRPr>
            </a:pPr>
            <a:r>
              <a:rPr sz="1822" dirty="0"/>
              <a:t>Market B sells "</a:t>
            </a:r>
            <a:r>
              <a:rPr lang="en-US" sz="1822" dirty="0"/>
              <a:t>Biden decides to NOT run again in 2024</a:t>
            </a:r>
            <a:r>
              <a:rPr sz="1822" dirty="0"/>
              <a:t>" contract for $0.50</a:t>
            </a:r>
            <a:endParaRPr lang="en-US" sz="1822" dirty="0"/>
          </a:p>
        </p:txBody>
      </p:sp>
    </p:spTree>
    <p:extLst>
      <p:ext uri="{BB962C8B-B14F-4D97-AF65-F5344CB8AC3E}">
        <p14:creationId xmlns:p14="http://schemas.microsoft.com/office/powerpoint/2010/main" val="355386675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Market A sells &quot;Obama wins&quot; contract for $0.75…"/>
          <p:cNvSpPr txBox="1"/>
          <p:nvPr/>
        </p:nvSpPr>
        <p:spPr>
          <a:xfrm>
            <a:off x="2108067" y="569942"/>
            <a:ext cx="8044601" cy="1582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p>
            <a:pPr defTabSz="520760">
              <a:lnSpc>
                <a:spcPct val="115000"/>
              </a:lnSpc>
              <a:defRPr sz="2592">
                <a:uFill>
                  <a:solidFill>
                    <a:srgbClr val="000000"/>
                  </a:solidFill>
                </a:uFill>
                <a:latin typeface="Arial"/>
                <a:ea typeface="Arial"/>
                <a:cs typeface="Arial"/>
                <a:sym typeface="Arial"/>
              </a:defRPr>
            </a:pPr>
            <a:r>
              <a:rPr lang="en-US" sz="1822" dirty="0"/>
              <a:t>Market A sells "Biden decides to run again in 2024" contract for $0.75</a:t>
            </a:r>
          </a:p>
          <a:p>
            <a:pPr defTabSz="520760">
              <a:lnSpc>
                <a:spcPct val="115000"/>
              </a:lnSpc>
              <a:defRPr sz="2592">
                <a:uFill>
                  <a:solidFill>
                    <a:srgbClr val="000000"/>
                  </a:solidFill>
                </a:uFill>
                <a:latin typeface="Arial"/>
                <a:ea typeface="Arial"/>
                <a:cs typeface="Arial"/>
                <a:sym typeface="Arial"/>
              </a:defRPr>
            </a:pPr>
            <a:r>
              <a:rPr lang="en-US" sz="1822" dirty="0"/>
              <a:t>Market B sells "Biden decides to NOT run again in 2024" contract for $0.50</a:t>
            </a:r>
          </a:p>
        </p:txBody>
      </p:sp>
      <p:graphicFrame>
        <p:nvGraphicFramePr>
          <p:cNvPr id="157" name="Table"/>
          <p:cNvGraphicFramePr/>
          <p:nvPr>
            <p:extLst>
              <p:ext uri="{D42A27DB-BD31-4B8C-83A1-F6EECF244321}">
                <p14:modId xmlns:p14="http://schemas.microsoft.com/office/powerpoint/2010/main" val="3845409842"/>
              </p:ext>
            </p:extLst>
          </p:nvPr>
        </p:nvGraphicFramePr>
        <p:xfrm>
          <a:off x="2341265" y="1971726"/>
          <a:ext cx="6657051" cy="3987697"/>
        </p:xfrm>
        <a:graphic>
          <a:graphicData uri="http://schemas.openxmlformats.org/drawingml/2006/table">
            <a:tbl>
              <a:tblPr/>
              <a:tblGrid>
                <a:gridCol w="4649289">
                  <a:extLst>
                    <a:ext uri="{9D8B030D-6E8A-4147-A177-3AD203B41FA5}">
                      <a16:colId xmlns:a16="http://schemas.microsoft.com/office/drawing/2014/main" val="20000"/>
                    </a:ext>
                  </a:extLst>
                </a:gridCol>
                <a:gridCol w="875403">
                  <a:extLst>
                    <a:ext uri="{9D8B030D-6E8A-4147-A177-3AD203B41FA5}">
                      <a16:colId xmlns:a16="http://schemas.microsoft.com/office/drawing/2014/main" val="20001"/>
                    </a:ext>
                  </a:extLst>
                </a:gridCol>
                <a:gridCol w="1132359">
                  <a:extLst>
                    <a:ext uri="{9D8B030D-6E8A-4147-A177-3AD203B41FA5}">
                      <a16:colId xmlns:a16="http://schemas.microsoft.com/office/drawing/2014/main" val="20002"/>
                    </a:ext>
                  </a:extLst>
                </a:gridCol>
              </a:tblGrid>
              <a:tr h="641120">
                <a:tc>
                  <a:txBody>
                    <a:bodyPr/>
                    <a:lstStyle/>
                    <a:p>
                      <a:pPr defTabSz="914400"/>
                      <a:r>
                        <a:rPr sz="1500"/>
                        <a:t>You are poor. You have not a penny to your name</a:t>
                      </a:r>
                    </a:p>
                  </a:txBody>
                  <a:tcPr marL="35719" marR="35719" marT="35719" marB="35719" anchor="ctr" horzOverflow="overflow"/>
                </a:tc>
                <a:tc>
                  <a:txBody>
                    <a:bodyPr/>
                    <a:lstStyle/>
                    <a:p>
                      <a:pPr defTabSz="914400"/>
                      <a:r>
                        <a:rPr sz="1800"/>
                        <a:t>$0</a:t>
                      </a:r>
                    </a:p>
                  </a:txBody>
                  <a:tcPr marL="35719" marR="35719" marT="35719" marB="35719" anchor="ctr" horzOverflow="overflow"/>
                </a:tc>
                <a:tc>
                  <a:txBody>
                    <a:bodyPr/>
                    <a:lstStyle/>
                    <a:p>
                      <a:pPr defTabSz="914400"/>
                      <a:r>
                        <a:rPr sz="1800"/>
                        <a:t>$0</a:t>
                      </a:r>
                    </a:p>
                  </a:txBody>
                  <a:tcPr marL="35719" marR="35719" marT="35719" marB="35719" anchor="ctr" horzOverflow="overflow"/>
                </a:tc>
                <a:extLst>
                  <a:ext uri="{0D108BD9-81ED-4DB2-BD59-A6C34878D82A}">
                    <a16:rowId xmlns:a16="http://schemas.microsoft.com/office/drawing/2014/main" val="10000"/>
                  </a:ext>
                </a:extLst>
              </a:tr>
              <a:tr h="778669">
                <a:tc>
                  <a:txBody>
                    <a:bodyPr/>
                    <a:lstStyle/>
                    <a:p>
                      <a:pPr defTabSz="914400"/>
                      <a:r>
                        <a:rPr sz="1500"/>
                        <a:t>You short sell 100 contracts on A. (I.e. you borrow contracts and sell them. You will have to return them later.)</a:t>
                      </a:r>
                    </a:p>
                  </a:txBody>
                  <a:tcPr marL="35719" marR="35719" marT="35719" marB="35719" anchor="ctr" horzOverflow="overflow"/>
                </a:tc>
                <a:tc>
                  <a:txBody>
                    <a:bodyPr/>
                    <a:lstStyle/>
                    <a:p>
                      <a:pPr defTabSz="914400"/>
                      <a:r>
                        <a:rPr sz="1800"/>
                        <a:t>+$75</a:t>
                      </a:r>
                    </a:p>
                  </a:txBody>
                  <a:tcPr marL="35719" marR="35719" marT="35719" marB="35719" anchor="ctr" horzOverflow="overflow"/>
                </a:tc>
                <a:tc>
                  <a:txBody>
                    <a:bodyPr/>
                    <a:lstStyle/>
                    <a:p>
                      <a:pPr defTabSz="914400"/>
                      <a:r>
                        <a:rPr sz="1800"/>
                        <a:t>$75</a:t>
                      </a:r>
                    </a:p>
                  </a:txBody>
                  <a:tcPr marL="35719" marR="35719" marT="35719" marB="35719" anchor="ctr" horzOverflow="overflow"/>
                </a:tc>
                <a:extLst>
                  <a:ext uri="{0D108BD9-81ED-4DB2-BD59-A6C34878D82A}">
                    <a16:rowId xmlns:a16="http://schemas.microsoft.com/office/drawing/2014/main" val="10001"/>
                  </a:ext>
                </a:extLst>
              </a:tr>
              <a:tr h="419044">
                <a:tc>
                  <a:txBody>
                    <a:bodyPr/>
                    <a:lstStyle/>
                    <a:p>
                      <a:pPr defTabSz="914400"/>
                      <a:r>
                        <a:rPr sz="1500"/>
                        <a:t>You buy 100 contracts in market B</a:t>
                      </a:r>
                    </a:p>
                  </a:txBody>
                  <a:tcPr marL="35719" marR="35719" marT="35719" marB="35719" anchor="ctr" horzOverflow="overflow"/>
                </a:tc>
                <a:tc>
                  <a:txBody>
                    <a:bodyPr/>
                    <a:lstStyle/>
                    <a:p>
                      <a:pPr defTabSz="914400"/>
                      <a:r>
                        <a:rPr sz="1800"/>
                        <a:t>-$50</a:t>
                      </a:r>
                    </a:p>
                  </a:txBody>
                  <a:tcPr marL="35719" marR="35719" marT="35719" marB="35719" anchor="ctr" horzOverflow="overflow"/>
                </a:tc>
                <a:tc>
                  <a:txBody>
                    <a:bodyPr/>
                    <a:lstStyle/>
                    <a:p>
                      <a:pPr defTabSz="914400"/>
                      <a:r>
                        <a:rPr sz="1800"/>
                        <a:t>$25</a:t>
                      </a:r>
                    </a:p>
                  </a:txBody>
                  <a:tcPr marL="35719" marR="35719" marT="35719" marB="35719" anchor="ctr" horzOverflow="overflow"/>
                </a:tc>
                <a:extLst>
                  <a:ext uri="{0D108BD9-81ED-4DB2-BD59-A6C34878D82A}">
                    <a16:rowId xmlns:a16="http://schemas.microsoft.com/office/drawing/2014/main" val="10002"/>
                  </a:ext>
                </a:extLst>
              </a:tr>
              <a:tr h="716288">
                <a:tc>
                  <a:txBody>
                    <a:bodyPr/>
                    <a:lstStyle/>
                    <a:p>
                      <a:pPr defTabSz="914400"/>
                      <a:r>
                        <a:rPr sz="1500"/>
                        <a:t>Your contracts on market B are worth $100.</a:t>
                      </a:r>
                    </a:p>
                  </a:txBody>
                  <a:tcPr marL="35719" marR="35719" marT="35719" marB="35719" anchor="ctr" horzOverflow="overflow"/>
                </a:tc>
                <a:tc>
                  <a:txBody>
                    <a:bodyPr/>
                    <a:lstStyle/>
                    <a:p>
                      <a:pPr defTabSz="914400"/>
                      <a:r>
                        <a:rPr sz="1800"/>
                        <a:t>+$100</a:t>
                      </a:r>
                    </a:p>
                  </a:txBody>
                  <a:tcPr marL="35719" marR="35719" marT="35719" marB="35719" anchor="ctr" horzOverflow="overflow"/>
                </a:tc>
                <a:tc>
                  <a:txBody>
                    <a:bodyPr/>
                    <a:lstStyle/>
                    <a:p>
                      <a:pPr defTabSz="914400"/>
                      <a:r>
                        <a:rPr sz="1800"/>
                        <a:t>$125</a:t>
                      </a:r>
                    </a:p>
                  </a:txBody>
                  <a:tcPr marL="35719" marR="35719" marT="35719" marB="35719" anchor="ctr" horzOverflow="overflow"/>
                </a:tc>
                <a:extLst>
                  <a:ext uri="{0D108BD9-81ED-4DB2-BD59-A6C34878D82A}">
                    <a16:rowId xmlns:a16="http://schemas.microsoft.com/office/drawing/2014/main" val="10003"/>
                  </a:ext>
                </a:extLst>
              </a:tr>
              <a:tr h="716288">
                <a:tc>
                  <a:txBody>
                    <a:bodyPr/>
                    <a:lstStyle/>
                    <a:p>
                      <a:pPr defTabSz="914400"/>
                      <a:r>
                        <a:rPr sz="1500"/>
                        <a:t>You return 100 shares that you borrowed on Market A (now worth $100).</a:t>
                      </a:r>
                    </a:p>
                  </a:txBody>
                  <a:tcPr marL="35719" marR="35719" marT="35719" marB="35719" anchor="ctr" horzOverflow="overflow"/>
                </a:tc>
                <a:tc>
                  <a:txBody>
                    <a:bodyPr/>
                    <a:lstStyle/>
                    <a:p>
                      <a:pPr defTabSz="914400"/>
                      <a:r>
                        <a:rPr sz="1800"/>
                        <a:t>-$100</a:t>
                      </a:r>
                    </a:p>
                  </a:txBody>
                  <a:tcPr marL="35719" marR="35719" marT="35719" marB="35719" anchor="ctr" horzOverflow="overflow"/>
                </a:tc>
                <a:tc>
                  <a:txBody>
                    <a:bodyPr/>
                    <a:lstStyle/>
                    <a:p>
                      <a:pPr defTabSz="914400"/>
                      <a:r>
                        <a:rPr sz="1800"/>
                        <a:t>$25</a:t>
                      </a:r>
                    </a:p>
                  </a:txBody>
                  <a:tcPr marL="35719" marR="35719" marT="35719" marB="35719" anchor="ctr" horzOverflow="overflow"/>
                </a:tc>
                <a:extLst>
                  <a:ext uri="{0D108BD9-81ED-4DB2-BD59-A6C34878D82A}">
                    <a16:rowId xmlns:a16="http://schemas.microsoft.com/office/drawing/2014/main" val="10004"/>
                  </a:ext>
                </a:extLst>
              </a:tr>
              <a:tr h="716288">
                <a:tc>
                  <a:txBody>
                    <a:bodyPr/>
                    <a:lstStyle/>
                    <a:p>
                      <a:pPr defTabSz="914400"/>
                      <a:r>
                        <a:rPr sz="1500" b="1" dirty="0"/>
                        <a:t>Profit</a:t>
                      </a:r>
                    </a:p>
                  </a:txBody>
                  <a:tcPr marL="35719" marR="35719" marT="35719" marB="35719" anchor="ctr" horzOverflow="overflow"/>
                </a:tc>
                <a:tc>
                  <a:txBody>
                    <a:bodyPr/>
                    <a:lstStyle/>
                    <a:p>
                      <a:pPr defTabSz="914400">
                        <a:defRPr sz="2600"/>
                      </a:pPr>
                      <a:endParaRPr sz="1800" b="1"/>
                    </a:p>
                  </a:txBody>
                  <a:tcPr marL="35719" marR="35719" marT="35719" marB="35719" anchor="ctr" horzOverflow="overflow"/>
                </a:tc>
                <a:tc>
                  <a:txBody>
                    <a:bodyPr/>
                    <a:lstStyle/>
                    <a:p>
                      <a:pPr defTabSz="914400"/>
                      <a:r>
                        <a:rPr sz="1800" b="1" dirty="0"/>
                        <a:t>$25</a:t>
                      </a: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8060997C-A27B-D540-AA86-D94C62809F94}"/>
              </a:ext>
            </a:extLst>
          </p:cNvPr>
          <p:cNvSpPr txBox="1"/>
          <p:nvPr/>
        </p:nvSpPr>
        <p:spPr>
          <a:xfrm rot="20782302">
            <a:off x="408102" y="504977"/>
            <a:ext cx="3057077" cy="954107"/>
          </a:xfrm>
          <a:prstGeom prst="rect">
            <a:avLst/>
          </a:prstGeom>
          <a:noFill/>
          <a:ln w="38100">
            <a:solidFill>
              <a:srgbClr val="C00000"/>
            </a:solidFill>
            <a:prstDash val="sysDash"/>
            <a:extLst>
              <a:ext uri="{C807C97D-BFC1-408E-A445-0C87EB9F89A2}">
                <ask:lineSketchStyleProps xmlns:ask="http://schemas.microsoft.com/office/drawing/2018/sketchyshapes" sd="1219033472">
                  <a:custGeom>
                    <a:avLst/>
                    <a:gdLst>
                      <a:gd name="connsiteX0" fmla="*/ 0 w 2318170"/>
                      <a:gd name="connsiteY0" fmla="*/ 0 h 1015663"/>
                      <a:gd name="connsiteX1" fmla="*/ 2318170 w 2318170"/>
                      <a:gd name="connsiteY1" fmla="*/ 0 h 1015663"/>
                      <a:gd name="connsiteX2" fmla="*/ 2318170 w 2318170"/>
                      <a:gd name="connsiteY2" fmla="*/ 1015663 h 1015663"/>
                      <a:gd name="connsiteX3" fmla="*/ 0 w 2318170"/>
                      <a:gd name="connsiteY3" fmla="*/ 1015663 h 1015663"/>
                      <a:gd name="connsiteX4" fmla="*/ 0 w 2318170"/>
                      <a:gd name="connsiteY4" fmla="*/ 0 h 101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170" h="1015663" extrusionOk="0">
                        <a:moveTo>
                          <a:pt x="0" y="0"/>
                        </a:moveTo>
                        <a:cubicBezTo>
                          <a:pt x="751463" y="118645"/>
                          <a:pt x="1961486" y="116012"/>
                          <a:pt x="2318170" y="0"/>
                        </a:cubicBezTo>
                        <a:cubicBezTo>
                          <a:pt x="2287056" y="243736"/>
                          <a:pt x="2257940" y="806251"/>
                          <a:pt x="2318170" y="1015663"/>
                        </a:cubicBezTo>
                        <a:cubicBezTo>
                          <a:pt x="1481462" y="1150263"/>
                          <a:pt x="930473" y="858467"/>
                          <a:pt x="0" y="1015663"/>
                        </a:cubicBezTo>
                        <a:cubicBezTo>
                          <a:pt x="-5118" y="569580"/>
                          <a:pt x="57277" y="186099"/>
                          <a:pt x="0" y="0"/>
                        </a:cubicBezTo>
                        <a:close/>
                      </a:path>
                    </a:pathLst>
                  </a:custGeom>
                  <ask:type>
                    <ask:lineSketchNone/>
                  </ask:type>
                </ask:lineSketchStyleProps>
              </a:ext>
            </a:extLst>
          </a:ln>
        </p:spPr>
        <p:txBody>
          <a:bodyPr wrap="square" rtlCol="0">
            <a:noAutofit/>
            <a:scene3d>
              <a:camera prst="orthographicFront"/>
              <a:lightRig rig="threePt" dir="t"/>
            </a:scene3d>
            <a:sp3d extrusionH="57150">
              <a:bevelT w="38100" h="38100"/>
            </a:sp3d>
          </a:bodyPr>
          <a:lstStyle/>
          <a:p>
            <a:pPr algn="ctr"/>
            <a:r>
              <a:rPr lang="en-US" sz="2800" b="1" dirty="0">
                <a:solidFill>
                  <a:srgbClr val="C00000"/>
                </a:solidFill>
                <a:latin typeface="Arial" panose="020B0604020202020204" pitchFamily="34" charset="0"/>
                <a:cs typeface="Arial" panose="020B0604020202020204" pitchFamily="34" charset="0"/>
              </a:rPr>
              <a:t>Biden decides to run in 2024</a:t>
            </a:r>
          </a:p>
        </p:txBody>
      </p:sp>
    </p:spTree>
    <p:extLst>
      <p:ext uri="{BB962C8B-B14F-4D97-AF65-F5344CB8AC3E}">
        <p14:creationId xmlns:p14="http://schemas.microsoft.com/office/powerpoint/2010/main" val="302066094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Market A sells &quot;Obama wins&quot; contract for $0.75…"/>
          <p:cNvSpPr txBox="1"/>
          <p:nvPr/>
        </p:nvSpPr>
        <p:spPr>
          <a:xfrm>
            <a:off x="2108068" y="569942"/>
            <a:ext cx="8864732" cy="1582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p>
            <a:pPr defTabSz="520760">
              <a:lnSpc>
                <a:spcPct val="115000"/>
              </a:lnSpc>
              <a:defRPr sz="2592">
                <a:uFill>
                  <a:solidFill>
                    <a:srgbClr val="000000"/>
                  </a:solidFill>
                </a:uFill>
                <a:latin typeface="Arial"/>
                <a:ea typeface="Arial"/>
                <a:cs typeface="Arial"/>
                <a:sym typeface="Arial"/>
              </a:defRPr>
            </a:pPr>
            <a:endParaRPr sz="1822" dirty="0"/>
          </a:p>
          <a:p>
            <a:pPr defTabSz="520760">
              <a:lnSpc>
                <a:spcPct val="115000"/>
              </a:lnSpc>
              <a:defRPr sz="2592">
                <a:uFill>
                  <a:solidFill>
                    <a:srgbClr val="000000"/>
                  </a:solidFill>
                </a:uFill>
                <a:latin typeface="Arial"/>
                <a:ea typeface="Arial"/>
                <a:cs typeface="Arial"/>
                <a:sym typeface="Arial"/>
              </a:defRPr>
            </a:pPr>
            <a:r>
              <a:rPr lang="en-US" sz="1822" dirty="0"/>
              <a:t>Market A sells "Biden decides to run again in 2024" contract for $0.75</a:t>
            </a:r>
          </a:p>
          <a:p>
            <a:pPr defTabSz="520760">
              <a:lnSpc>
                <a:spcPct val="115000"/>
              </a:lnSpc>
              <a:defRPr sz="2592">
                <a:uFill>
                  <a:solidFill>
                    <a:srgbClr val="000000"/>
                  </a:solidFill>
                </a:uFill>
                <a:latin typeface="Arial"/>
                <a:ea typeface="Arial"/>
                <a:cs typeface="Arial"/>
                <a:sym typeface="Arial"/>
              </a:defRPr>
            </a:pPr>
            <a:r>
              <a:rPr lang="en-US" sz="1822" dirty="0"/>
              <a:t>Market B sells "Biden decides to NOT run again in 2024" contract for $0.50</a:t>
            </a:r>
          </a:p>
          <a:p>
            <a:pPr defTabSz="520760">
              <a:lnSpc>
                <a:spcPct val="115000"/>
              </a:lnSpc>
              <a:defRPr sz="2592">
                <a:uFill>
                  <a:solidFill>
                    <a:srgbClr val="000000"/>
                  </a:solidFill>
                </a:uFill>
                <a:latin typeface="Arial"/>
                <a:ea typeface="Arial"/>
                <a:cs typeface="Arial"/>
                <a:sym typeface="Arial"/>
              </a:defRPr>
            </a:pPr>
            <a:endParaRPr sz="1822" dirty="0"/>
          </a:p>
        </p:txBody>
      </p:sp>
      <p:graphicFrame>
        <p:nvGraphicFramePr>
          <p:cNvPr id="161" name="Table"/>
          <p:cNvGraphicFramePr/>
          <p:nvPr>
            <p:extLst>
              <p:ext uri="{D42A27DB-BD31-4B8C-83A1-F6EECF244321}">
                <p14:modId xmlns:p14="http://schemas.microsoft.com/office/powerpoint/2010/main" val="3072405702"/>
              </p:ext>
            </p:extLst>
          </p:nvPr>
        </p:nvGraphicFramePr>
        <p:xfrm>
          <a:off x="2341265" y="1971726"/>
          <a:ext cx="6657051" cy="3987697"/>
        </p:xfrm>
        <a:graphic>
          <a:graphicData uri="http://schemas.openxmlformats.org/drawingml/2006/table">
            <a:tbl>
              <a:tblPr/>
              <a:tblGrid>
                <a:gridCol w="4649289">
                  <a:extLst>
                    <a:ext uri="{9D8B030D-6E8A-4147-A177-3AD203B41FA5}">
                      <a16:colId xmlns:a16="http://schemas.microsoft.com/office/drawing/2014/main" val="20000"/>
                    </a:ext>
                  </a:extLst>
                </a:gridCol>
                <a:gridCol w="875403">
                  <a:extLst>
                    <a:ext uri="{9D8B030D-6E8A-4147-A177-3AD203B41FA5}">
                      <a16:colId xmlns:a16="http://schemas.microsoft.com/office/drawing/2014/main" val="20001"/>
                    </a:ext>
                  </a:extLst>
                </a:gridCol>
                <a:gridCol w="1132359">
                  <a:extLst>
                    <a:ext uri="{9D8B030D-6E8A-4147-A177-3AD203B41FA5}">
                      <a16:colId xmlns:a16="http://schemas.microsoft.com/office/drawing/2014/main" val="20002"/>
                    </a:ext>
                  </a:extLst>
                </a:gridCol>
              </a:tblGrid>
              <a:tr h="641120">
                <a:tc>
                  <a:txBody>
                    <a:bodyPr/>
                    <a:lstStyle/>
                    <a:p>
                      <a:pPr defTabSz="914400"/>
                      <a:r>
                        <a:rPr sz="1500"/>
                        <a:t>You are poor. You have not a penny to your name</a:t>
                      </a:r>
                    </a:p>
                  </a:txBody>
                  <a:tcPr marL="35719" marR="35719" marT="35719" marB="35719" anchor="ctr" horzOverflow="overflow"/>
                </a:tc>
                <a:tc>
                  <a:txBody>
                    <a:bodyPr/>
                    <a:lstStyle/>
                    <a:p>
                      <a:pPr defTabSz="914400"/>
                      <a:r>
                        <a:rPr sz="1800"/>
                        <a:t>$0</a:t>
                      </a:r>
                    </a:p>
                  </a:txBody>
                  <a:tcPr marL="35719" marR="35719" marT="35719" marB="35719" anchor="ctr" horzOverflow="overflow"/>
                </a:tc>
                <a:tc>
                  <a:txBody>
                    <a:bodyPr/>
                    <a:lstStyle/>
                    <a:p>
                      <a:pPr defTabSz="914400"/>
                      <a:r>
                        <a:rPr sz="1800"/>
                        <a:t>$0</a:t>
                      </a:r>
                    </a:p>
                  </a:txBody>
                  <a:tcPr marL="35719" marR="35719" marT="35719" marB="35719" anchor="ctr" horzOverflow="overflow"/>
                </a:tc>
                <a:extLst>
                  <a:ext uri="{0D108BD9-81ED-4DB2-BD59-A6C34878D82A}">
                    <a16:rowId xmlns:a16="http://schemas.microsoft.com/office/drawing/2014/main" val="10000"/>
                  </a:ext>
                </a:extLst>
              </a:tr>
              <a:tr h="778669">
                <a:tc>
                  <a:txBody>
                    <a:bodyPr/>
                    <a:lstStyle/>
                    <a:p>
                      <a:pPr defTabSz="914400"/>
                      <a:r>
                        <a:rPr sz="1500"/>
                        <a:t>You short sell 100 contracts on A. (I.e. you borrow contracts and sell them. You will have to return them later.)</a:t>
                      </a:r>
                    </a:p>
                  </a:txBody>
                  <a:tcPr marL="35719" marR="35719" marT="35719" marB="35719" anchor="ctr" horzOverflow="overflow"/>
                </a:tc>
                <a:tc>
                  <a:txBody>
                    <a:bodyPr/>
                    <a:lstStyle/>
                    <a:p>
                      <a:pPr defTabSz="914400"/>
                      <a:r>
                        <a:rPr sz="1800"/>
                        <a:t>+$75</a:t>
                      </a:r>
                    </a:p>
                  </a:txBody>
                  <a:tcPr marL="35719" marR="35719" marT="35719" marB="35719" anchor="ctr" horzOverflow="overflow"/>
                </a:tc>
                <a:tc>
                  <a:txBody>
                    <a:bodyPr/>
                    <a:lstStyle/>
                    <a:p>
                      <a:pPr defTabSz="914400"/>
                      <a:r>
                        <a:rPr sz="1800"/>
                        <a:t>$75</a:t>
                      </a:r>
                    </a:p>
                  </a:txBody>
                  <a:tcPr marL="35719" marR="35719" marT="35719" marB="35719" anchor="ctr" horzOverflow="overflow"/>
                </a:tc>
                <a:extLst>
                  <a:ext uri="{0D108BD9-81ED-4DB2-BD59-A6C34878D82A}">
                    <a16:rowId xmlns:a16="http://schemas.microsoft.com/office/drawing/2014/main" val="10001"/>
                  </a:ext>
                </a:extLst>
              </a:tr>
              <a:tr h="419044">
                <a:tc>
                  <a:txBody>
                    <a:bodyPr/>
                    <a:lstStyle/>
                    <a:p>
                      <a:pPr defTabSz="914400"/>
                      <a:r>
                        <a:rPr sz="1500"/>
                        <a:t>You buy 100 contracts in market B</a:t>
                      </a:r>
                    </a:p>
                  </a:txBody>
                  <a:tcPr marL="35719" marR="35719" marT="35719" marB="35719" anchor="ctr" horzOverflow="overflow"/>
                </a:tc>
                <a:tc>
                  <a:txBody>
                    <a:bodyPr/>
                    <a:lstStyle/>
                    <a:p>
                      <a:pPr defTabSz="914400"/>
                      <a:r>
                        <a:rPr sz="1800"/>
                        <a:t>-$50</a:t>
                      </a:r>
                    </a:p>
                  </a:txBody>
                  <a:tcPr marL="35719" marR="35719" marT="35719" marB="35719" anchor="ctr" horzOverflow="overflow"/>
                </a:tc>
                <a:tc>
                  <a:txBody>
                    <a:bodyPr/>
                    <a:lstStyle/>
                    <a:p>
                      <a:pPr defTabSz="914400"/>
                      <a:r>
                        <a:rPr sz="1800"/>
                        <a:t>$25</a:t>
                      </a:r>
                    </a:p>
                  </a:txBody>
                  <a:tcPr marL="35719" marR="35719" marT="35719" marB="35719" anchor="ctr" horzOverflow="overflow"/>
                </a:tc>
                <a:extLst>
                  <a:ext uri="{0D108BD9-81ED-4DB2-BD59-A6C34878D82A}">
                    <a16:rowId xmlns:a16="http://schemas.microsoft.com/office/drawing/2014/main" val="10002"/>
                  </a:ext>
                </a:extLst>
              </a:tr>
              <a:tr h="716288">
                <a:tc>
                  <a:txBody>
                    <a:bodyPr/>
                    <a:lstStyle/>
                    <a:p>
                      <a:pPr defTabSz="914400"/>
                      <a:r>
                        <a:rPr sz="1500"/>
                        <a:t>Your contracts on market B are worth $0.</a:t>
                      </a:r>
                    </a:p>
                  </a:txBody>
                  <a:tcPr marL="35719" marR="35719" marT="35719" marB="35719" anchor="ctr" horzOverflow="overflow"/>
                </a:tc>
                <a:tc>
                  <a:txBody>
                    <a:bodyPr/>
                    <a:lstStyle/>
                    <a:p>
                      <a:pPr defTabSz="914400"/>
                      <a:r>
                        <a:rPr sz="1800"/>
                        <a:t>+$0</a:t>
                      </a:r>
                    </a:p>
                  </a:txBody>
                  <a:tcPr marL="35719" marR="35719" marT="35719" marB="35719" anchor="ctr" horzOverflow="overflow"/>
                </a:tc>
                <a:tc>
                  <a:txBody>
                    <a:bodyPr/>
                    <a:lstStyle/>
                    <a:p>
                      <a:pPr defTabSz="914400"/>
                      <a:r>
                        <a:rPr sz="1800"/>
                        <a:t>$25</a:t>
                      </a:r>
                    </a:p>
                  </a:txBody>
                  <a:tcPr marL="35719" marR="35719" marT="35719" marB="35719" anchor="ctr" horzOverflow="overflow"/>
                </a:tc>
                <a:extLst>
                  <a:ext uri="{0D108BD9-81ED-4DB2-BD59-A6C34878D82A}">
                    <a16:rowId xmlns:a16="http://schemas.microsoft.com/office/drawing/2014/main" val="10003"/>
                  </a:ext>
                </a:extLst>
              </a:tr>
              <a:tr h="716288">
                <a:tc>
                  <a:txBody>
                    <a:bodyPr/>
                    <a:lstStyle/>
                    <a:p>
                      <a:pPr defTabSz="914400"/>
                      <a:r>
                        <a:rPr sz="1500"/>
                        <a:t>You return 100 shares that you borrowed on Market A (now worth $0).</a:t>
                      </a:r>
                    </a:p>
                  </a:txBody>
                  <a:tcPr marL="35719" marR="35719" marT="35719" marB="35719" anchor="ctr" horzOverflow="overflow"/>
                </a:tc>
                <a:tc>
                  <a:txBody>
                    <a:bodyPr/>
                    <a:lstStyle/>
                    <a:p>
                      <a:pPr defTabSz="914400"/>
                      <a:r>
                        <a:rPr sz="1800"/>
                        <a:t>$0</a:t>
                      </a:r>
                    </a:p>
                  </a:txBody>
                  <a:tcPr marL="35719" marR="35719" marT="35719" marB="35719" anchor="ctr" horzOverflow="overflow"/>
                </a:tc>
                <a:tc>
                  <a:txBody>
                    <a:bodyPr/>
                    <a:lstStyle/>
                    <a:p>
                      <a:pPr defTabSz="914400"/>
                      <a:r>
                        <a:rPr sz="1800"/>
                        <a:t>$25</a:t>
                      </a:r>
                    </a:p>
                  </a:txBody>
                  <a:tcPr marL="35719" marR="35719" marT="35719" marB="35719" anchor="ctr" horzOverflow="overflow"/>
                </a:tc>
                <a:extLst>
                  <a:ext uri="{0D108BD9-81ED-4DB2-BD59-A6C34878D82A}">
                    <a16:rowId xmlns:a16="http://schemas.microsoft.com/office/drawing/2014/main" val="10004"/>
                  </a:ext>
                </a:extLst>
              </a:tr>
              <a:tr h="716288">
                <a:tc>
                  <a:txBody>
                    <a:bodyPr/>
                    <a:lstStyle/>
                    <a:p>
                      <a:pPr defTabSz="914400"/>
                      <a:r>
                        <a:rPr sz="1500" b="1" dirty="0"/>
                        <a:t>Profit</a:t>
                      </a:r>
                    </a:p>
                  </a:txBody>
                  <a:tcPr marL="35719" marR="35719" marT="35719" marB="35719" anchor="ctr" horzOverflow="overflow"/>
                </a:tc>
                <a:tc>
                  <a:txBody>
                    <a:bodyPr/>
                    <a:lstStyle/>
                    <a:p>
                      <a:pPr defTabSz="914400">
                        <a:defRPr sz="2600"/>
                      </a:pPr>
                      <a:endParaRPr sz="1800" b="1" dirty="0"/>
                    </a:p>
                  </a:txBody>
                  <a:tcPr marL="35719" marR="35719" marT="35719" marB="35719" anchor="ctr" horzOverflow="overflow"/>
                </a:tc>
                <a:tc>
                  <a:txBody>
                    <a:bodyPr/>
                    <a:lstStyle/>
                    <a:p>
                      <a:pPr defTabSz="914400"/>
                      <a:r>
                        <a:rPr sz="1800" b="1" dirty="0"/>
                        <a:t>$25</a:t>
                      </a: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F59071EA-53CE-CD42-9691-F520AFF8802D}"/>
              </a:ext>
            </a:extLst>
          </p:cNvPr>
          <p:cNvSpPr txBox="1"/>
          <p:nvPr/>
        </p:nvSpPr>
        <p:spPr>
          <a:xfrm rot="20782302">
            <a:off x="408102" y="504977"/>
            <a:ext cx="3057077" cy="954107"/>
          </a:xfrm>
          <a:prstGeom prst="rect">
            <a:avLst/>
          </a:prstGeom>
          <a:noFill/>
          <a:ln w="38100">
            <a:solidFill>
              <a:srgbClr val="C00000"/>
            </a:solidFill>
            <a:prstDash val="sysDash"/>
            <a:extLst>
              <a:ext uri="{C807C97D-BFC1-408E-A445-0C87EB9F89A2}">
                <ask:lineSketchStyleProps xmlns:ask="http://schemas.microsoft.com/office/drawing/2018/sketchyshapes" sd="1219033472">
                  <a:custGeom>
                    <a:avLst/>
                    <a:gdLst>
                      <a:gd name="connsiteX0" fmla="*/ 0 w 2318170"/>
                      <a:gd name="connsiteY0" fmla="*/ 0 h 1015663"/>
                      <a:gd name="connsiteX1" fmla="*/ 2318170 w 2318170"/>
                      <a:gd name="connsiteY1" fmla="*/ 0 h 1015663"/>
                      <a:gd name="connsiteX2" fmla="*/ 2318170 w 2318170"/>
                      <a:gd name="connsiteY2" fmla="*/ 1015663 h 1015663"/>
                      <a:gd name="connsiteX3" fmla="*/ 0 w 2318170"/>
                      <a:gd name="connsiteY3" fmla="*/ 1015663 h 1015663"/>
                      <a:gd name="connsiteX4" fmla="*/ 0 w 2318170"/>
                      <a:gd name="connsiteY4" fmla="*/ 0 h 101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8170" h="1015663" extrusionOk="0">
                        <a:moveTo>
                          <a:pt x="0" y="0"/>
                        </a:moveTo>
                        <a:cubicBezTo>
                          <a:pt x="751463" y="118645"/>
                          <a:pt x="1961486" y="116012"/>
                          <a:pt x="2318170" y="0"/>
                        </a:cubicBezTo>
                        <a:cubicBezTo>
                          <a:pt x="2287056" y="243736"/>
                          <a:pt x="2257940" y="806251"/>
                          <a:pt x="2318170" y="1015663"/>
                        </a:cubicBezTo>
                        <a:cubicBezTo>
                          <a:pt x="1481462" y="1150263"/>
                          <a:pt x="930473" y="858467"/>
                          <a:pt x="0" y="1015663"/>
                        </a:cubicBezTo>
                        <a:cubicBezTo>
                          <a:pt x="-5118" y="569580"/>
                          <a:pt x="57277" y="186099"/>
                          <a:pt x="0" y="0"/>
                        </a:cubicBezTo>
                        <a:close/>
                      </a:path>
                    </a:pathLst>
                  </a:custGeom>
                  <ask:type>
                    <ask:lineSketchNone/>
                  </ask:type>
                </ask:lineSketchStyleProps>
              </a:ext>
            </a:extLst>
          </a:ln>
        </p:spPr>
        <p:txBody>
          <a:bodyPr wrap="square" rtlCol="0">
            <a:noAutofit/>
            <a:scene3d>
              <a:camera prst="orthographicFront"/>
              <a:lightRig rig="threePt" dir="t"/>
            </a:scene3d>
            <a:sp3d extrusionH="57150">
              <a:bevelT w="38100" h="38100"/>
            </a:sp3d>
          </a:bodyPr>
          <a:lstStyle/>
          <a:p>
            <a:pPr algn="ctr"/>
            <a:r>
              <a:rPr lang="en-US" sz="2800" b="1" dirty="0">
                <a:solidFill>
                  <a:srgbClr val="C00000"/>
                </a:solidFill>
                <a:latin typeface="Arial" panose="020B0604020202020204" pitchFamily="34" charset="0"/>
                <a:cs typeface="Arial" panose="020B0604020202020204" pitchFamily="34" charset="0"/>
              </a:rPr>
              <a:t>Biden decides to NOT run in 2024</a:t>
            </a:r>
          </a:p>
        </p:txBody>
      </p:sp>
    </p:spTree>
    <p:extLst>
      <p:ext uri="{BB962C8B-B14F-4D97-AF65-F5344CB8AC3E}">
        <p14:creationId xmlns:p14="http://schemas.microsoft.com/office/powerpoint/2010/main" val="223173328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heory"/>
          <p:cNvSpPr txBox="1"/>
          <p:nvPr/>
        </p:nvSpPr>
        <p:spPr>
          <a:xfrm>
            <a:off x="6522709" y="958183"/>
            <a:ext cx="4145292" cy="806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defTabSz="496570">
              <a:defRPr sz="6800"/>
            </a:lvl1pPr>
          </a:lstStyle>
          <a:p>
            <a:r>
              <a:rPr sz="4781"/>
              <a:t>Theory</a:t>
            </a:r>
          </a:p>
        </p:txBody>
      </p:sp>
      <p:sp>
        <p:nvSpPr>
          <p:cNvPr id="165" name="Theory"/>
          <p:cNvSpPr txBox="1"/>
          <p:nvPr/>
        </p:nvSpPr>
        <p:spPr>
          <a:xfrm>
            <a:off x="6701303" y="1136777"/>
            <a:ext cx="4145292" cy="8062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defTabSz="496570">
              <a:defRPr sz="6800"/>
            </a:lvl1pPr>
          </a:lstStyle>
          <a:p>
            <a:r>
              <a:rPr sz="4781"/>
              <a:t>Theory</a:t>
            </a:r>
          </a:p>
        </p:txBody>
      </p:sp>
      <p:pic>
        <p:nvPicPr>
          <p:cNvPr id="166" name="IMG_0025.png" descr="IMG_0025.png"/>
          <p:cNvPicPr>
            <a:picLocks noChangeAspect="1"/>
          </p:cNvPicPr>
          <p:nvPr/>
        </p:nvPicPr>
        <p:blipFill rotWithShape="1">
          <a:blip r:embed="rId2"/>
          <a:srcRect l="7875" t="13774" r="13878" b="10094"/>
          <a:stretch/>
        </p:blipFill>
        <p:spPr>
          <a:xfrm>
            <a:off x="2165022" y="348791"/>
            <a:ext cx="7861955" cy="5737004"/>
          </a:xfrm>
          <a:prstGeom prst="rect">
            <a:avLst/>
          </a:prstGeom>
          <a:ln w="12700">
            <a:solidFill>
              <a:schemeClr val="tx1"/>
            </a:solidFill>
            <a:miter lim="400000"/>
          </a:ln>
        </p:spPr>
      </p:pic>
    </p:spTree>
    <p:extLst>
      <p:ext uri="{BB962C8B-B14F-4D97-AF65-F5344CB8AC3E}">
        <p14:creationId xmlns:p14="http://schemas.microsoft.com/office/powerpoint/2010/main" val="143203315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B55D532-1728-5443-AE1D-E33E3D19748E}"/>
              </a:ext>
            </a:extLst>
          </p:cNvPr>
          <p:cNvSpPr>
            <a:spLocks noGrp="1"/>
          </p:cNvSpPr>
          <p:nvPr>
            <p:ph type="title"/>
          </p:nvPr>
        </p:nvSpPr>
        <p:spPr>
          <a:xfrm>
            <a:off x="399674" y="365125"/>
            <a:ext cx="10515600" cy="772052"/>
          </a:xfrm>
        </p:spPr>
        <p:txBody>
          <a:bodyPr/>
          <a:lstStyle/>
          <a:p>
            <a:r>
              <a:rPr lang="en-US" dirty="0"/>
              <a:t>Theory</a:t>
            </a:r>
          </a:p>
        </p:txBody>
      </p:sp>
      <p:sp>
        <p:nvSpPr>
          <p:cNvPr id="6" name="AKA information market or event futures…">
            <a:extLst>
              <a:ext uri="{FF2B5EF4-FFF2-40B4-BE49-F238E27FC236}">
                <a16:creationId xmlns:a16="http://schemas.microsoft.com/office/drawing/2014/main" id="{1877B0EE-8151-AE46-96AE-165A3282917F}"/>
              </a:ext>
            </a:extLst>
          </p:cNvPr>
          <p:cNvSpPr txBox="1">
            <a:spLocks noGrp="1"/>
          </p:cNvSpPr>
          <p:nvPr>
            <p:ph type="body" idx="1"/>
          </p:nvPr>
        </p:nvSpPr>
        <p:spPr>
          <a:xfrm>
            <a:off x="399673" y="1348547"/>
            <a:ext cx="5322397" cy="4137853"/>
          </a:xfrm>
          <a:prstGeom prst="rect">
            <a:avLst/>
          </a:prstGeom>
        </p:spPr>
        <p:txBody>
          <a:bodyPr>
            <a:normAutofit fontScale="92500" lnSpcReduction="10000"/>
          </a:bodyPr>
          <a:lstStyle/>
          <a:p>
            <a:pPr defTabSz="642915">
              <a:lnSpc>
                <a:spcPct val="115000"/>
              </a:lnSpc>
              <a:defRPr sz="3200">
                <a:uFill>
                  <a:solidFill>
                    <a:srgbClr val="000000"/>
                  </a:solidFill>
                </a:uFill>
                <a:latin typeface="Arial"/>
                <a:ea typeface="Arial"/>
                <a:cs typeface="Arial"/>
                <a:sym typeface="Arial"/>
              </a:defRPr>
            </a:pPr>
            <a:r>
              <a:rPr lang="en-US" sz="2400" dirty="0">
                <a:uFill>
                  <a:solidFill>
                    <a:srgbClr val="FFFFFF"/>
                  </a:solidFill>
                </a:uFill>
              </a:rPr>
              <a:t>Some more motivating observations:</a:t>
            </a:r>
          </a:p>
          <a:p>
            <a:pPr marL="342900" indent="-342900" defTabSz="642915">
              <a:lnSpc>
                <a:spcPct val="115000"/>
              </a:lnSpc>
              <a:buFont typeface="Arial" panose="020B0604020202020204" pitchFamily="34" charset="0"/>
              <a:buChar char="•"/>
              <a:defRPr sz="3200">
                <a:uFill>
                  <a:solidFill>
                    <a:srgbClr val="000000"/>
                  </a:solidFill>
                </a:uFill>
                <a:latin typeface="Arial"/>
                <a:ea typeface="Arial"/>
                <a:cs typeface="Arial"/>
                <a:sym typeface="Arial"/>
              </a:defRPr>
            </a:pPr>
            <a:r>
              <a:rPr lang="en-US" sz="2400" dirty="0">
                <a:uFill>
                  <a:solidFill>
                    <a:srgbClr val="FFFFFF"/>
                  </a:solidFill>
                </a:uFill>
              </a:rPr>
              <a:t>People shouldn't (but often do) tend to overvalue small probabilities </a:t>
            </a:r>
          </a:p>
          <a:p>
            <a:pPr marL="342900" indent="-342900" defTabSz="642915">
              <a:lnSpc>
                <a:spcPct val="115000"/>
              </a:lnSpc>
              <a:buFont typeface="Arial" panose="020B0604020202020204" pitchFamily="34" charset="0"/>
              <a:buChar char="•"/>
              <a:defRPr sz="3200">
                <a:uFill>
                  <a:solidFill>
                    <a:srgbClr val="000000"/>
                  </a:solidFill>
                </a:uFill>
                <a:latin typeface="Arial"/>
                <a:ea typeface="Arial"/>
                <a:cs typeface="Arial"/>
                <a:sym typeface="Arial"/>
              </a:defRPr>
            </a:pPr>
            <a:r>
              <a:rPr lang="en-US" sz="2400" dirty="0">
                <a:uFill>
                  <a:solidFill>
                    <a:srgbClr val="FFFFFF"/>
                  </a:solidFill>
                </a:uFill>
              </a:rPr>
              <a:t>People shouldn't (but often do) undervalue near certainties</a:t>
            </a:r>
          </a:p>
          <a:p>
            <a:pPr marL="342900" indent="-342900" defTabSz="642915">
              <a:lnSpc>
                <a:spcPct val="115000"/>
              </a:lnSpc>
              <a:buFont typeface="Arial" panose="020B0604020202020204" pitchFamily="34" charset="0"/>
              <a:buChar char="•"/>
              <a:defRPr sz="3200">
                <a:uFill>
                  <a:solidFill>
                    <a:srgbClr val="000000"/>
                  </a:solidFill>
                </a:uFill>
                <a:latin typeface="Arial"/>
                <a:ea typeface="Arial"/>
                <a:cs typeface="Arial"/>
                <a:sym typeface="Arial"/>
              </a:defRPr>
            </a:pPr>
            <a:r>
              <a:rPr lang="en-US" sz="2400" dirty="0">
                <a:uFill>
                  <a:solidFill>
                    <a:srgbClr val="FFFFFF"/>
                  </a:solidFill>
                </a:uFill>
              </a:rPr>
              <a:t>This is known as the “favorite-longshot bias” </a:t>
            </a:r>
          </a:p>
          <a:p>
            <a:pPr marL="342900" indent="-342900" defTabSz="642915">
              <a:lnSpc>
                <a:spcPct val="115000"/>
              </a:lnSpc>
              <a:buFont typeface="Arial" panose="020B0604020202020204" pitchFamily="34" charset="0"/>
              <a:buChar char="•"/>
              <a:defRPr sz="3200">
                <a:uFill>
                  <a:solidFill>
                    <a:srgbClr val="000000"/>
                  </a:solidFill>
                </a:uFill>
                <a:latin typeface="Arial"/>
                <a:ea typeface="Arial"/>
                <a:cs typeface="Arial"/>
                <a:sym typeface="Arial"/>
              </a:defRPr>
            </a:pPr>
            <a:r>
              <a:rPr lang="en-US" sz="2400" dirty="0">
                <a:uFill>
                  <a:solidFill>
                    <a:srgbClr val="FFFFFF"/>
                  </a:solidFill>
                </a:uFill>
              </a:rPr>
              <a:t>Take away: Markets will likely do a worse job at predicting small probability events</a:t>
            </a:r>
          </a:p>
          <a:p>
            <a:pPr defTabSz="642915">
              <a:lnSpc>
                <a:spcPct val="115000"/>
              </a:lnSpc>
              <a:defRPr sz="3200">
                <a:uFill>
                  <a:solidFill>
                    <a:srgbClr val="000000"/>
                  </a:solidFill>
                </a:uFill>
                <a:latin typeface="Arial"/>
                <a:ea typeface="Arial"/>
                <a:cs typeface="Arial"/>
                <a:sym typeface="Arial"/>
              </a:defRPr>
            </a:pPr>
            <a:endParaRPr lang="en-US" sz="2400" dirty="0">
              <a:uFill>
                <a:solidFill>
                  <a:srgbClr val="FFFFFF"/>
                </a:solidFill>
              </a:uFill>
            </a:endParaRPr>
          </a:p>
        </p:txBody>
      </p:sp>
      <p:sp>
        <p:nvSpPr>
          <p:cNvPr id="7" name="&quot;...some prediction markets will work better when they concern events that are widely discussed, since trading on such events will have higher entertainment value and there will be more information on whose interpretation traders can disagree. Ambiguous ">
            <a:extLst>
              <a:ext uri="{FF2B5EF4-FFF2-40B4-BE49-F238E27FC236}">
                <a16:creationId xmlns:a16="http://schemas.microsoft.com/office/drawing/2014/main" id="{5DF0B5D9-C15A-254D-BD9D-9A1F84732DDF}"/>
              </a:ext>
            </a:extLst>
          </p:cNvPr>
          <p:cNvSpPr txBox="1"/>
          <p:nvPr/>
        </p:nvSpPr>
        <p:spPr>
          <a:xfrm>
            <a:off x="6174554" y="1218902"/>
            <a:ext cx="5551783" cy="4420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fontScale="92500" lnSpcReduction="20000"/>
          </a:bodyPr>
          <a:lstStyle/>
          <a:p>
            <a:pPr defTabSz="630056">
              <a:lnSpc>
                <a:spcPct val="115000"/>
              </a:lnSpc>
              <a:defRPr sz="3136">
                <a:uFill>
                  <a:solidFill>
                    <a:srgbClr val="000000"/>
                  </a:solidFill>
                </a:uFill>
                <a:latin typeface="Arial"/>
                <a:ea typeface="Arial"/>
                <a:cs typeface="Arial"/>
                <a:sym typeface="Arial"/>
              </a:defRPr>
            </a:pPr>
            <a:r>
              <a:rPr sz="2205" i="1" dirty="0"/>
              <a:t>"...</a:t>
            </a:r>
            <a:r>
              <a:rPr sz="2205" i="1" dirty="0">
                <a:uFill>
                  <a:solidFill>
                    <a:srgbClr val="FFFFFF"/>
                  </a:solidFill>
                </a:uFill>
              </a:rPr>
              <a:t>some prediction markets will </a:t>
            </a:r>
            <a:r>
              <a:rPr sz="2205" b="1" i="1" dirty="0">
                <a:uFill>
                  <a:solidFill>
                    <a:srgbClr val="FFFFFF"/>
                  </a:solidFill>
                </a:uFill>
              </a:rPr>
              <a:t>work better when they concern events that are widely discussed</a:t>
            </a:r>
            <a:r>
              <a:rPr sz="2205" i="1" dirty="0">
                <a:uFill>
                  <a:solidFill>
                    <a:srgbClr val="FFFFFF"/>
                  </a:solidFill>
                </a:uFill>
              </a:rPr>
              <a:t>, since trading on such events will have higher entertainment value and there will be </a:t>
            </a:r>
            <a:r>
              <a:rPr sz="2205" b="1" i="1" dirty="0">
                <a:uFill>
                  <a:solidFill>
                    <a:srgbClr val="FFFFFF"/>
                  </a:solidFill>
                </a:uFill>
              </a:rPr>
              <a:t>more information </a:t>
            </a:r>
            <a:r>
              <a:rPr sz="2205" i="1" dirty="0">
                <a:uFill>
                  <a:solidFill>
                    <a:srgbClr val="FFFFFF"/>
                  </a:solidFill>
                </a:uFill>
              </a:rPr>
              <a:t>on whose interpretation traders can disagree. </a:t>
            </a:r>
            <a:r>
              <a:rPr sz="2205" b="1" i="1" dirty="0">
                <a:uFill>
                  <a:solidFill>
                    <a:srgbClr val="FFFFFF"/>
                  </a:solidFill>
                </a:uFill>
              </a:rPr>
              <a:t>Ambiguous public information may be better in motivating trade than private information</a:t>
            </a:r>
            <a:r>
              <a:rPr sz="2205" i="1" dirty="0">
                <a:uFill>
                  <a:solidFill>
                    <a:srgbClr val="FFFFFF"/>
                  </a:solidFill>
                </a:uFill>
              </a:rPr>
              <a:t>, especially if the private information is concentrated, since a cadre of highly informed traders can easily drive out the partly informed, repressing trade to the point that the market barely exists."</a:t>
            </a:r>
          </a:p>
          <a:p>
            <a:pPr algn="r" defTabSz="630056">
              <a:defRPr sz="3136">
                <a:uFill>
                  <a:solidFill>
                    <a:srgbClr val="000000"/>
                  </a:solidFill>
                </a:uFill>
                <a:latin typeface="Arial"/>
                <a:ea typeface="Arial"/>
                <a:cs typeface="Arial"/>
                <a:sym typeface="Arial"/>
              </a:defRPr>
            </a:pPr>
            <a:endParaRPr sz="2205" dirty="0">
              <a:uFill>
                <a:solidFill>
                  <a:srgbClr val="FFFFFF"/>
                </a:solidFill>
              </a:uFill>
            </a:endParaRPr>
          </a:p>
          <a:p>
            <a:pPr algn="r" defTabSz="630056">
              <a:defRPr sz="3136">
                <a:uFill>
                  <a:solidFill>
                    <a:srgbClr val="000000"/>
                  </a:solidFill>
                </a:uFill>
                <a:latin typeface="Arial"/>
                <a:ea typeface="Arial"/>
                <a:cs typeface="Arial"/>
                <a:sym typeface="Arial"/>
              </a:defRPr>
            </a:pPr>
            <a:r>
              <a:rPr sz="2205" dirty="0">
                <a:uFill>
                  <a:solidFill>
                    <a:srgbClr val="FFFFFF"/>
                  </a:solidFill>
                </a:uFill>
              </a:rPr>
              <a:t>Wolfers and </a:t>
            </a:r>
            <a:r>
              <a:rPr sz="2205" dirty="0" err="1">
                <a:uFill>
                  <a:solidFill>
                    <a:srgbClr val="FFFFFF"/>
                  </a:solidFill>
                </a:uFill>
              </a:rPr>
              <a:t>Zitzewitz</a:t>
            </a:r>
            <a:r>
              <a:rPr sz="2205" dirty="0">
                <a:uFill>
                  <a:solidFill>
                    <a:srgbClr val="FFFFFF"/>
                  </a:solidFill>
                </a:uFill>
              </a:rPr>
              <a:t> 2004</a:t>
            </a:r>
          </a:p>
        </p:txBody>
      </p:sp>
    </p:spTree>
    <p:extLst>
      <p:ext uri="{BB962C8B-B14F-4D97-AF65-F5344CB8AC3E}">
        <p14:creationId xmlns:p14="http://schemas.microsoft.com/office/powerpoint/2010/main" val="416091384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4C9EFE-E355-3D4B-B61E-72076FA8B97A}"/>
              </a:ext>
            </a:extLst>
          </p:cNvPr>
          <p:cNvSpPr>
            <a:spLocks noGrp="1"/>
          </p:cNvSpPr>
          <p:nvPr>
            <p:ph type="title"/>
          </p:nvPr>
        </p:nvSpPr>
        <p:spPr/>
        <p:txBody>
          <a:bodyPr/>
          <a:lstStyle/>
          <a:p>
            <a:r>
              <a:rPr lang="en-US" dirty="0"/>
              <a:t>Theory</a:t>
            </a:r>
          </a:p>
        </p:txBody>
      </p:sp>
      <p:sp>
        <p:nvSpPr>
          <p:cNvPr id="8" name="AKA information market or event futures…">
            <a:extLst>
              <a:ext uri="{FF2B5EF4-FFF2-40B4-BE49-F238E27FC236}">
                <a16:creationId xmlns:a16="http://schemas.microsoft.com/office/drawing/2014/main" id="{487C2B5E-D0DF-0E42-AFC7-FDF621F43656}"/>
              </a:ext>
            </a:extLst>
          </p:cNvPr>
          <p:cNvSpPr txBox="1">
            <a:spLocks noGrp="1"/>
          </p:cNvSpPr>
          <p:nvPr>
            <p:ph type="body" idx="1"/>
          </p:nvPr>
        </p:nvSpPr>
        <p:spPr>
          <a:xfrm>
            <a:off x="399672" y="1348547"/>
            <a:ext cx="11317845" cy="4844863"/>
          </a:xfrm>
          <a:prstGeom prst="rect">
            <a:avLst/>
          </a:prstGeom>
        </p:spPr>
        <p:txBody>
          <a:bodyPr>
            <a:normAutofit fontScale="92500" lnSpcReduction="20000"/>
          </a:bodyPr>
          <a:lstStyle/>
          <a:p>
            <a:pPr defTabSz="642915">
              <a:spcBef>
                <a:spcPts val="0"/>
              </a:spcBef>
              <a:buSzPct val="100000"/>
              <a:defRPr sz="3200">
                <a:uFill>
                  <a:solidFill>
                    <a:srgbClr val="000000"/>
                  </a:solidFill>
                </a:uFill>
                <a:latin typeface="Arial"/>
                <a:ea typeface="Arial"/>
                <a:cs typeface="Arial"/>
                <a:sym typeface="Arial"/>
              </a:defRPr>
            </a:pPr>
            <a:r>
              <a:rPr lang="en-US" sz="2400" dirty="0"/>
              <a:t>For simplicity, our definition of prediction markets:</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Does not include markets in which holding the good is inherently enjoyable (e.g. sports betting)</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Does not include markets large enough to allow risk sharing</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Includes only risk neutral probabilities</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Binary contracts paying $1 dollar if event occurs, $0 otherwise</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Wealth is orthogonal to event outcome and to beliefs</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Market is large and participants are price takers</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Beliefs are heterogeneous and reflect private, noisy signals of whether the event will occur</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defTabSz="642915">
              <a:spcBef>
                <a:spcPts val="0"/>
              </a:spcBef>
              <a:buSzPct val="100000"/>
              <a:defRPr sz="3200">
                <a:uFill>
                  <a:solidFill>
                    <a:srgbClr val="000000"/>
                  </a:solidFill>
                </a:uFill>
                <a:latin typeface="Arial"/>
                <a:ea typeface="Arial"/>
                <a:cs typeface="Arial"/>
                <a:sym typeface="Arial"/>
              </a:defRPr>
            </a:pPr>
            <a:endParaRPr lang="en-US" sz="2400" dirty="0"/>
          </a:p>
          <a:p>
            <a:pPr defTabSz="642915">
              <a:spcBef>
                <a:spcPts val="0"/>
              </a:spcBef>
              <a:buSzPct val="100000"/>
              <a:defRPr sz="3200">
                <a:uFill>
                  <a:solidFill>
                    <a:srgbClr val="000000"/>
                  </a:solidFill>
                </a:uFill>
                <a:latin typeface="Arial"/>
                <a:ea typeface="Arial"/>
                <a:cs typeface="Arial"/>
                <a:sym typeface="Arial"/>
              </a:defRPr>
            </a:pPr>
            <a:r>
              <a:rPr lang="en-US" sz="1800" i="1" dirty="0"/>
              <a:t>(as always, these assumptions can be relaxed if you feel like doing uglier math...)</a:t>
            </a:r>
          </a:p>
        </p:txBody>
      </p:sp>
    </p:spTree>
    <p:extLst>
      <p:ext uri="{BB962C8B-B14F-4D97-AF65-F5344CB8AC3E}">
        <p14:creationId xmlns:p14="http://schemas.microsoft.com/office/powerpoint/2010/main" val="328491758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IMG_0003.png" descr="IMG_0003.png"/>
          <p:cNvPicPr>
            <a:picLocks noChangeAspect="1"/>
          </p:cNvPicPr>
          <p:nvPr/>
        </p:nvPicPr>
        <p:blipFill>
          <a:blip r:embed="rId3"/>
          <a:srcRect l="2590" t="35256" r="872" b="33165"/>
          <a:stretch>
            <a:fillRect/>
          </a:stretch>
        </p:blipFill>
        <p:spPr>
          <a:xfrm>
            <a:off x="1773556" y="1546213"/>
            <a:ext cx="8644887" cy="2120889"/>
          </a:xfrm>
          <a:prstGeom prst="rect">
            <a:avLst/>
          </a:prstGeom>
          <a:ln w="12700">
            <a:miter lim="400000"/>
          </a:ln>
        </p:spPr>
      </p:pic>
      <p:sp>
        <p:nvSpPr>
          <p:cNvPr id="187" name="where y is wealth, xj is number of contracts person j should buy, pi is price of the contract, and qj is person j's believed P(event)"/>
          <p:cNvSpPr txBox="1"/>
          <p:nvPr/>
        </p:nvSpPr>
        <p:spPr>
          <a:xfrm>
            <a:off x="1773556" y="3720262"/>
            <a:ext cx="7797061" cy="1685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normAutofit/>
          </a:bodyPr>
          <a:lstStyle/>
          <a:p>
            <a:pPr defTabSz="642915">
              <a:defRPr sz="3200">
                <a:uFill>
                  <a:solidFill>
                    <a:srgbClr val="000000"/>
                  </a:solidFill>
                </a:uFill>
                <a:latin typeface="Arial"/>
                <a:ea typeface="Arial"/>
                <a:cs typeface="Arial"/>
                <a:sym typeface="Arial"/>
              </a:defRPr>
            </a:pPr>
            <a:r>
              <a:rPr lang="en-US" sz="2200" b="1" dirty="0">
                <a:uFill>
                  <a:solidFill>
                    <a:srgbClr val="FFFFFF"/>
                  </a:solidFill>
                </a:uFill>
              </a:rPr>
              <a:t>y</a:t>
            </a:r>
            <a:r>
              <a:rPr lang="en-US" sz="2200" dirty="0">
                <a:uFill>
                  <a:solidFill>
                    <a:srgbClr val="FFFFFF"/>
                  </a:solidFill>
                </a:uFill>
              </a:rPr>
              <a:t>:</a:t>
            </a:r>
            <a:r>
              <a:rPr sz="2200" dirty="0">
                <a:uFill>
                  <a:solidFill>
                    <a:srgbClr val="FFFFFF"/>
                  </a:solidFill>
                </a:uFill>
              </a:rPr>
              <a:t> wealth</a:t>
            </a:r>
            <a:endParaRPr lang="en-US" sz="2200" dirty="0">
              <a:uFill>
                <a:solidFill>
                  <a:srgbClr val="FFFFFF"/>
                </a:solidFill>
              </a:uFill>
            </a:endParaRPr>
          </a:p>
          <a:p>
            <a:pPr defTabSz="642915">
              <a:defRPr sz="3200">
                <a:uFill>
                  <a:solidFill>
                    <a:srgbClr val="000000"/>
                  </a:solidFill>
                </a:uFill>
                <a:latin typeface="Arial"/>
                <a:ea typeface="Arial"/>
                <a:cs typeface="Arial"/>
                <a:sym typeface="Arial"/>
              </a:defRPr>
            </a:pPr>
            <a:r>
              <a:rPr lang="en-US" sz="2200" b="1" dirty="0" err="1">
                <a:uFill>
                  <a:solidFill>
                    <a:srgbClr val="FFFFFF"/>
                  </a:solidFill>
                </a:uFill>
              </a:rPr>
              <a:t>x</a:t>
            </a:r>
            <a:r>
              <a:rPr sz="2200" b="1" baseline="-5999" dirty="0" err="1">
                <a:uFill>
                  <a:solidFill>
                    <a:srgbClr val="FFFFFF"/>
                  </a:solidFill>
                </a:uFill>
              </a:rPr>
              <a:t>j</a:t>
            </a:r>
            <a:r>
              <a:rPr lang="en-US" sz="2200" baseline="-5999" dirty="0">
                <a:uFill>
                  <a:solidFill>
                    <a:srgbClr val="FFFFFF"/>
                  </a:solidFill>
                </a:uFill>
              </a:rPr>
              <a:t>: </a:t>
            </a:r>
            <a:r>
              <a:rPr sz="2200" dirty="0">
                <a:uFill>
                  <a:solidFill>
                    <a:srgbClr val="FFFFFF"/>
                  </a:solidFill>
                </a:uFill>
              </a:rPr>
              <a:t>number of contracts person j should buy</a:t>
            </a:r>
            <a:endParaRPr lang="en-US" sz="2200" dirty="0">
              <a:uFill>
                <a:solidFill>
                  <a:srgbClr val="FFFFFF"/>
                </a:solidFill>
              </a:uFill>
            </a:endParaRPr>
          </a:p>
          <a:p>
            <a:pPr defTabSz="642915">
              <a:defRPr sz="3200">
                <a:uFill>
                  <a:solidFill>
                    <a:srgbClr val="000000"/>
                  </a:solidFill>
                </a:uFill>
                <a:latin typeface="Arial"/>
                <a:ea typeface="Arial"/>
                <a:cs typeface="Arial"/>
                <a:sym typeface="Arial"/>
              </a:defRPr>
            </a:pPr>
            <a:r>
              <a:rPr lang="el-GR" sz="2200" b="1" dirty="0">
                <a:uFill>
                  <a:solidFill>
                    <a:srgbClr val="FFFFFF"/>
                  </a:solidFill>
                </a:uFill>
              </a:rPr>
              <a:t>π</a:t>
            </a:r>
            <a:r>
              <a:rPr lang="en-US" sz="2200" dirty="0">
                <a:uFill>
                  <a:solidFill>
                    <a:srgbClr val="FFFFFF"/>
                  </a:solidFill>
                </a:uFill>
              </a:rPr>
              <a:t>: </a:t>
            </a:r>
            <a:r>
              <a:rPr sz="2200" dirty="0">
                <a:uFill>
                  <a:solidFill>
                    <a:srgbClr val="FFFFFF"/>
                  </a:solidFill>
                </a:uFill>
              </a:rPr>
              <a:t>price of the contract</a:t>
            </a:r>
            <a:endParaRPr lang="en-US" sz="2200" dirty="0">
              <a:uFill>
                <a:solidFill>
                  <a:srgbClr val="FFFFFF"/>
                </a:solidFill>
              </a:uFill>
            </a:endParaRPr>
          </a:p>
          <a:p>
            <a:pPr defTabSz="642915">
              <a:defRPr sz="3200">
                <a:uFill>
                  <a:solidFill>
                    <a:srgbClr val="000000"/>
                  </a:solidFill>
                </a:uFill>
                <a:latin typeface="Arial"/>
                <a:ea typeface="Arial"/>
                <a:cs typeface="Arial"/>
                <a:sym typeface="Arial"/>
              </a:defRPr>
            </a:pPr>
            <a:r>
              <a:rPr lang="en-US" sz="2200" b="1" dirty="0" err="1">
                <a:uFill>
                  <a:solidFill>
                    <a:srgbClr val="FFFFFF"/>
                  </a:solidFill>
                </a:uFill>
              </a:rPr>
              <a:t>q</a:t>
            </a:r>
            <a:r>
              <a:rPr sz="2200" b="1" baseline="-5999" dirty="0" err="1">
                <a:uFill>
                  <a:solidFill>
                    <a:srgbClr val="FFFFFF"/>
                  </a:solidFill>
                </a:uFill>
              </a:rPr>
              <a:t>j</a:t>
            </a:r>
            <a:r>
              <a:rPr lang="en-US" sz="2200" baseline="-5999" dirty="0">
                <a:uFill>
                  <a:solidFill>
                    <a:srgbClr val="FFFFFF"/>
                  </a:solidFill>
                </a:uFill>
              </a:rPr>
              <a:t>: </a:t>
            </a:r>
            <a:r>
              <a:rPr sz="2200" dirty="0">
                <a:uFill>
                  <a:solidFill>
                    <a:srgbClr val="FFFFFF"/>
                  </a:solidFill>
                </a:uFill>
              </a:rPr>
              <a:t>person j's believed P(event)</a:t>
            </a:r>
          </a:p>
        </p:txBody>
      </p:sp>
      <p:sp>
        <p:nvSpPr>
          <p:cNvPr id="189" name="P(winning) *"/>
          <p:cNvSpPr/>
          <p:nvPr/>
        </p:nvSpPr>
        <p:spPr>
          <a:xfrm>
            <a:off x="3723150" y="674686"/>
            <a:ext cx="1366220" cy="109854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b="1">
                <a:solidFill>
                  <a:schemeClr val="accent1"/>
                </a:solidFill>
                <a:latin typeface="Helvetica"/>
                <a:ea typeface="Helvetica"/>
                <a:cs typeface="Helvetica"/>
                <a:sym typeface="Helvetica"/>
              </a:defRPr>
            </a:lvl1pPr>
          </a:lstStyle>
          <a:p>
            <a:r>
              <a:rPr sz="1687" dirty="0">
                <a:solidFill>
                  <a:schemeClr val="tx1"/>
                </a:solidFill>
              </a:rPr>
              <a:t>P(winning) *</a:t>
            </a:r>
          </a:p>
        </p:txBody>
      </p:sp>
      <p:sp>
        <p:nvSpPr>
          <p:cNvPr id="2" name="Right Brace 1">
            <a:extLst>
              <a:ext uri="{FF2B5EF4-FFF2-40B4-BE49-F238E27FC236}">
                <a16:creationId xmlns:a16="http://schemas.microsoft.com/office/drawing/2014/main" id="{B827D2D6-9FA9-1E48-9F76-43BFB675164D}"/>
              </a:ext>
            </a:extLst>
          </p:cNvPr>
          <p:cNvSpPr/>
          <p:nvPr/>
        </p:nvSpPr>
        <p:spPr>
          <a:xfrm rot="16200000">
            <a:off x="3732576" y="1437804"/>
            <a:ext cx="273378" cy="29223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P(winning) *">
            <a:extLst>
              <a:ext uri="{FF2B5EF4-FFF2-40B4-BE49-F238E27FC236}">
                <a16:creationId xmlns:a16="http://schemas.microsoft.com/office/drawing/2014/main" id="{2D33724A-2E31-8D42-ADFA-3997C7A3B315}"/>
              </a:ext>
            </a:extLst>
          </p:cNvPr>
          <p:cNvSpPr/>
          <p:nvPr/>
        </p:nvSpPr>
        <p:spPr>
          <a:xfrm>
            <a:off x="5029923" y="674686"/>
            <a:ext cx="1934802" cy="109854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b="1">
                <a:solidFill>
                  <a:schemeClr val="accent1"/>
                </a:solidFill>
                <a:latin typeface="Helvetica"/>
                <a:ea typeface="Helvetica"/>
                <a:cs typeface="Helvetica"/>
                <a:sym typeface="Helvetica"/>
              </a:defRPr>
            </a:lvl1pPr>
          </a:lstStyle>
          <a:p>
            <a:r>
              <a:rPr lang="en-US" sz="1687" dirty="0">
                <a:solidFill>
                  <a:schemeClr val="tx1"/>
                </a:solidFill>
              </a:rPr>
              <a:t>(wealth if you win)</a:t>
            </a:r>
            <a:endParaRPr sz="1687" dirty="0">
              <a:solidFill>
                <a:schemeClr val="tx1"/>
              </a:solidFill>
            </a:endParaRPr>
          </a:p>
        </p:txBody>
      </p:sp>
      <p:sp>
        <p:nvSpPr>
          <p:cNvPr id="10" name="Right Brace 9">
            <a:extLst>
              <a:ext uri="{FF2B5EF4-FFF2-40B4-BE49-F238E27FC236}">
                <a16:creationId xmlns:a16="http://schemas.microsoft.com/office/drawing/2014/main" id="{12BD7D9E-3457-0D4D-9046-3D037068AC1D}"/>
              </a:ext>
            </a:extLst>
          </p:cNvPr>
          <p:cNvSpPr/>
          <p:nvPr/>
        </p:nvSpPr>
        <p:spPr>
          <a:xfrm rot="16200000">
            <a:off x="5369737" y="208778"/>
            <a:ext cx="273378" cy="2750282"/>
          </a:xfrm>
          <a:prstGeom prst="rightBrace">
            <a:avLst>
              <a:gd name="adj1" fmla="val 8333"/>
              <a:gd name="adj2" fmla="val 6463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P(winning) *">
            <a:extLst>
              <a:ext uri="{FF2B5EF4-FFF2-40B4-BE49-F238E27FC236}">
                <a16:creationId xmlns:a16="http://schemas.microsoft.com/office/drawing/2014/main" id="{49E0509C-F8DA-F04D-8F58-B4A32AA63195}"/>
              </a:ext>
            </a:extLst>
          </p:cNvPr>
          <p:cNvSpPr/>
          <p:nvPr/>
        </p:nvSpPr>
        <p:spPr>
          <a:xfrm>
            <a:off x="7000316" y="678206"/>
            <a:ext cx="1366220" cy="109854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b="1">
                <a:solidFill>
                  <a:schemeClr val="accent1"/>
                </a:solidFill>
                <a:latin typeface="Helvetica"/>
                <a:ea typeface="Helvetica"/>
                <a:cs typeface="Helvetica"/>
                <a:sym typeface="Helvetica"/>
              </a:defRPr>
            </a:lvl1pPr>
          </a:lstStyle>
          <a:p>
            <a:r>
              <a:rPr lang="en-US" sz="1687" dirty="0">
                <a:solidFill>
                  <a:schemeClr val="tx1"/>
                </a:solidFill>
              </a:rPr>
              <a:t>+ P(losing) *</a:t>
            </a:r>
            <a:endParaRPr sz="1687" dirty="0">
              <a:solidFill>
                <a:schemeClr val="tx1"/>
              </a:solidFill>
            </a:endParaRPr>
          </a:p>
        </p:txBody>
      </p:sp>
      <p:sp>
        <p:nvSpPr>
          <p:cNvPr id="12" name="Right Brace 11">
            <a:extLst>
              <a:ext uri="{FF2B5EF4-FFF2-40B4-BE49-F238E27FC236}">
                <a16:creationId xmlns:a16="http://schemas.microsoft.com/office/drawing/2014/main" id="{62CBFF29-0758-084E-9C69-699B3550D424}"/>
              </a:ext>
            </a:extLst>
          </p:cNvPr>
          <p:cNvSpPr/>
          <p:nvPr/>
        </p:nvSpPr>
        <p:spPr>
          <a:xfrm rot="16200000">
            <a:off x="7565012" y="1027736"/>
            <a:ext cx="273378" cy="1112366"/>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P(winning) *">
            <a:extLst>
              <a:ext uri="{FF2B5EF4-FFF2-40B4-BE49-F238E27FC236}">
                <a16:creationId xmlns:a16="http://schemas.microsoft.com/office/drawing/2014/main" id="{75791460-1678-EB4F-9E91-D68CFD368E19}"/>
              </a:ext>
            </a:extLst>
          </p:cNvPr>
          <p:cNvSpPr/>
          <p:nvPr/>
        </p:nvSpPr>
        <p:spPr>
          <a:xfrm>
            <a:off x="8307414" y="674685"/>
            <a:ext cx="2121460" cy="109854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b="1">
                <a:solidFill>
                  <a:schemeClr val="accent1"/>
                </a:solidFill>
                <a:latin typeface="Helvetica"/>
                <a:ea typeface="Helvetica"/>
                <a:cs typeface="Helvetica"/>
                <a:sym typeface="Helvetica"/>
              </a:defRPr>
            </a:lvl1pPr>
          </a:lstStyle>
          <a:p>
            <a:r>
              <a:rPr lang="en-US" sz="1687" dirty="0">
                <a:solidFill>
                  <a:schemeClr val="tx1"/>
                </a:solidFill>
              </a:rPr>
              <a:t>(wealth if you lose)</a:t>
            </a:r>
            <a:endParaRPr sz="1687" dirty="0">
              <a:solidFill>
                <a:schemeClr val="tx1"/>
              </a:solidFill>
            </a:endParaRPr>
          </a:p>
        </p:txBody>
      </p:sp>
      <p:sp>
        <p:nvSpPr>
          <p:cNvPr id="14" name="Right Brace 13">
            <a:extLst>
              <a:ext uri="{FF2B5EF4-FFF2-40B4-BE49-F238E27FC236}">
                <a16:creationId xmlns:a16="http://schemas.microsoft.com/office/drawing/2014/main" id="{5023D2CA-FECE-DB42-9C63-AA7080B1E3E8}"/>
              </a:ext>
            </a:extLst>
          </p:cNvPr>
          <p:cNvSpPr/>
          <p:nvPr/>
        </p:nvSpPr>
        <p:spPr>
          <a:xfrm rot="16200000">
            <a:off x="9202819" y="577726"/>
            <a:ext cx="273378" cy="2022246"/>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269849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IMG_0003.png" descr="IMG_0003.png"/>
          <p:cNvPicPr>
            <a:picLocks noChangeAspect="1"/>
          </p:cNvPicPr>
          <p:nvPr/>
        </p:nvPicPr>
        <p:blipFill>
          <a:blip r:embed="rId2"/>
          <a:srcRect l="2590" t="51833" r="47219" b="33165"/>
          <a:stretch>
            <a:fillRect/>
          </a:stretch>
        </p:blipFill>
        <p:spPr>
          <a:xfrm>
            <a:off x="3896506" y="737467"/>
            <a:ext cx="4399075" cy="986164"/>
          </a:xfrm>
          <a:prstGeom prst="rect">
            <a:avLst/>
          </a:prstGeom>
          <a:ln w="12700">
            <a:miter lim="400000"/>
          </a:ln>
        </p:spPr>
      </p:pic>
      <p:sp>
        <p:nvSpPr>
          <p:cNvPr id="4" name="AKA information market or event futures…">
            <a:extLst>
              <a:ext uri="{FF2B5EF4-FFF2-40B4-BE49-F238E27FC236}">
                <a16:creationId xmlns:a16="http://schemas.microsoft.com/office/drawing/2014/main" id="{443AE6D4-3937-104A-95C1-E43F9D3E1977}"/>
              </a:ext>
            </a:extLst>
          </p:cNvPr>
          <p:cNvSpPr txBox="1">
            <a:spLocks noGrp="1"/>
          </p:cNvSpPr>
          <p:nvPr>
            <p:ph type="body" idx="1"/>
          </p:nvPr>
        </p:nvSpPr>
        <p:spPr>
          <a:xfrm>
            <a:off x="437077" y="1953775"/>
            <a:ext cx="11317845" cy="3180595"/>
          </a:xfrm>
          <a:prstGeom prst="rect">
            <a:avLst/>
          </a:prstGeom>
        </p:spPr>
        <p:txBody>
          <a:bodyPr>
            <a:normAutofit lnSpcReduction="10000"/>
          </a:bodyPr>
          <a:lstStyle/>
          <a:p>
            <a:pPr defTabSz="642915">
              <a:spcBef>
                <a:spcPts val="0"/>
              </a:spcBef>
              <a:buSzPct val="100000"/>
              <a:defRPr sz="3200">
                <a:uFill>
                  <a:solidFill>
                    <a:srgbClr val="000000"/>
                  </a:solidFill>
                </a:uFill>
                <a:latin typeface="Arial"/>
                <a:ea typeface="Arial"/>
                <a:cs typeface="Arial"/>
                <a:sym typeface="Arial"/>
              </a:defRPr>
            </a:pPr>
            <a:r>
              <a:rPr lang="en-US" sz="2200" dirty="0"/>
              <a:t>Demand is:</a:t>
            </a:r>
          </a:p>
          <a:p>
            <a:pPr defTabSz="642915">
              <a:spcBef>
                <a:spcPts val="0"/>
              </a:spcBef>
              <a:buSzPct val="100000"/>
              <a:defRPr sz="3200">
                <a:uFill>
                  <a:solidFill>
                    <a:srgbClr val="000000"/>
                  </a:solidFill>
                </a:uFill>
                <a:latin typeface="Arial"/>
                <a:ea typeface="Arial"/>
                <a:cs typeface="Arial"/>
                <a:sym typeface="Arial"/>
              </a:defRPr>
            </a:pPr>
            <a:endParaRPr lang="en-US" sz="2200" dirty="0"/>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200" dirty="0"/>
              <a:t>0 when price is equal to beliefs</a:t>
            </a:r>
          </a:p>
          <a:p>
            <a:pPr defTabSz="642915">
              <a:spcBef>
                <a:spcPts val="0"/>
              </a:spcBef>
              <a:buSzPct val="100000"/>
              <a:defRPr sz="3200">
                <a:uFill>
                  <a:solidFill>
                    <a:srgbClr val="000000"/>
                  </a:solidFill>
                </a:uFill>
                <a:latin typeface="Arial"/>
                <a:ea typeface="Arial"/>
                <a:cs typeface="Arial"/>
                <a:sym typeface="Arial"/>
              </a:defRPr>
            </a:pPr>
            <a:endParaRPr lang="en-US" sz="2200" dirty="0"/>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200" dirty="0"/>
              <a:t>Linear in beliefs: Given y, demand increases with q</a:t>
            </a:r>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200" dirty="0"/>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200" dirty="0"/>
              <a:t>Decreasing in risk: Lower when pi close to ½</a:t>
            </a:r>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200" dirty="0"/>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200" dirty="0"/>
              <a:t>Increasing in wealth: Given q, demand increases with y</a:t>
            </a:r>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200" dirty="0"/>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200" dirty="0"/>
              <a:t>Unique for prices between 0 and 1</a:t>
            </a:r>
          </a:p>
          <a:p>
            <a:pPr defTabSz="642915">
              <a:spcBef>
                <a:spcPts val="0"/>
              </a:spcBef>
              <a:buSzPct val="100000"/>
              <a:defRPr sz="3200">
                <a:uFill>
                  <a:solidFill>
                    <a:srgbClr val="000000"/>
                  </a:solidFill>
                </a:uFill>
                <a:latin typeface="Arial"/>
                <a:ea typeface="Arial"/>
                <a:cs typeface="Arial"/>
                <a:sym typeface="Arial"/>
              </a:defRPr>
            </a:pPr>
            <a:endParaRPr lang="en-US" sz="2200" dirty="0"/>
          </a:p>
        </p:txBody>
      </p:sp>
    </p:spTree>
    <p:extLst>
      <p:ext uri="{BB962C8B-B14F-4D97-AF65-F5344CB8AC3E}">
        <p14:creationId xmlns:p14="http://schemas.microsoft.com/office/powerpoint/2010/main" val="303425989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IMG_0023.png" descr="IMG_0023.png"/>
          <p:cNvPicPr>
            <a:picLocks noChangeAspect="1"/>
          </p:cNvPicPr>
          <p:nvPr/>
        </p:nvPicPr>
        <p:blipFill>
          <a:blip r:embed="rId3"/>
          <a:srcRect l="14636" t="45199" r="15515" b="36924"/>
          <a:stretch>
            <a:fillRect/>
          </a:stretch>
        </p:blipFill>
        <p:spPr>
          <a:xfrm>
            <a:off x="2902528" y="1438944"/>
            <a:ext cx="6386881" cy="1225982"/>
          </a:xfrm>
          <a:prstGeom prst="rect">
            <a:avLst/>
          </a:prstGeom>
          <a:ln w="12700">
            <a:miter lim="400000"/>
          </a:ln>
        </p:spPr>
      </p:pic>
      <p:pic>
        <p:nvPicPr>
          <p:cNvPr id="199" name="IMG_0024.png" descr="IMG_0024.png"/>
          <p:cNvPicPr>
            <a:picLocks noChangeAspect="1"/>
          </p:cNvPicPr>
          <p:nvPr/>
        </p:nvPicPr>
        <p:blipFill>
          <a:blip r:embed="rId4"/>
          <a:srcRect l="8548" t="23419" r="10597" b="59718"/>
          <a:stretch>
            <a:fillRect/>
          </a:stretch>
        </p:blipFill>
        <p:spPr>
          <a:xfrm>
            <a:off x="1892627" y="2981885"/>
            <a:ext cx="8406681" cy="1314876"/>
          </a:xfrm>
          <a:prstGeom prst="rect">
            <a:avLst/>
          </a:prstGeom>
          <a:ln w="12700">
            <a:miter lim="400000"/>
          </a:ln>
        </p:spPr>
      </p:pic>
      <p:pic>
        <p:nvPicPr>
          <p:cNvPr id="200" name="IMG_0024.png" descr="IMG_0024.png"/>
          <p:cNvPicPr>
            <a:picLocks noChangeAspect="1"/>
          </p:cNvPicPr>
          <p:nvPr/>
        </p:nvPicPr>
        <p:blipFill>
          <a:blip r:embed="rId4"/>
          <a:srcRect l="27341" t="47775" r="43794" b="37548"/>
          <a:stretch>
            <a:fillRect/>
          </a:stretch>
        </p:blipFill>
        <p:spPr>
          <a:xfrm>
            <a:off x="4187347" y="4613720"/>
            <a:ext cx="3817240" cy="1455663"/>
          </a:xfrm>
          <a:prstGeom prst="rect">
            <a:avLst/>
          </a:prstGeom>
          <a:ln w="12700">
            <a:miter lim="400000"/>
          </a:ln>
        </p:spPr>
      </p:pic>
      <p:sp>
        <p:nvSpPr>
          <p:cNvPr id="201" name="Price equal to mean(q) when supply = demand"/>
          <p:cNvSpPr txBox="1"/>
          <p:nvPr/>
        </p:nvSpPr>
        <p:spPr>
          <a:xfrm>
            <a:off x="2519750" y="713223"/>
            <a:ext cx="7152434" cy="418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642915">
              <a:defRPr sz="3200">
                <a:uFill>
                  <a:solidFill>
                    <a:srgbClr val="000000"/>
                  </a:solidFill>
                </a:uFill>
                <a:latin typeface="Arial"/>
                <a:ea typeface="Arial"/>
                <a:cs typeface="Arial"/>
                <a:sym typeface="Arial"/>
              </a:defRPr>
            </a:pPr>
            <a:r>
              <a:rPr sz="2250" dirty="0"/>
              <a:t>Price </a:t>
            </a:r>
            <a:r>
              <a:rPr sz="2250" dirty="0">
                <a:uFill>
                  <a:solidFill>
                    <a:srgbClr val="FFFFFF"/>
                  </a:solidFill>
                </a:uFill>
              </a:rPr>
              <a:t>equal to mean(q) when supply = demand</a:t>
            </a:r>
          </a:p>
        </p:txBody>
      </p:sp>
    </p:spTree>
    <p:extLst>
      <p:ext uri="{BB962C8B-B14F-4D97-AF65-F5344CB8AC3E}">
        <p14:creationId xmlns:p14="http://schemas.microsoft.com/office/powerpoint/2010/main" val="7884396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IMG_0023.png" descr="IMG_0023.png"/>
          <p:cNvPicPr>
            <a:picLocks noChangeAspect="1"/>
          </p:cNvPicPr>
          <p:nvPr/>
        </p:nvPicPr>
        <p:blipFill>
          <a:blip r:embed="rId3"/>
          <a:srcRect l="14636" t="45199" r="15515" b="36924"/>
          <a:stretch>
            <a:fillRect/>
          </a:stretch>
        </p:blipFill>
        <p:spPr>
          <a:xfrm>
            <a:off x="2902528" y="1438944"/>
            <a:ext cx="6386881" cy="1225982"/>
          </a:xfrm>
          <a:prstGeom prst="rect">
            <a:avLst/>
          </a:prstGeom>
          <a:ln w="12700">
            <a:miter lim="400000"/>
          </a:ln>
        </p:spPr>
      </p:pic>
      <p:pic>
        <p:nvPicPr>
          <p:cNvPr id="199" name="IMG_0024.png" descr="IMG_0024.png"/>
          <p:cNvPicPr>
            <a:picLocks noChangeAspect="1"/>
          </p:cNvPicPr>
          <p:nvPr/>
        </p:nvPicPr>
        <p:blipFill>
          <a:blip r:embed="rId4"/>
          <a:srcRect l="8548" t="23419" r="10597" b="59718"/>
          <a:stretch>
            <a:fillRect/>
          </a:stretch>
        </p:blipFill>
        <p:spPr>
          <a:xfrm>
            <a:off x="1892627" y="2981885"/>
            <a:ext cx="8406681" cy="1314876"/>
          </a:xfrm>
          <a:prstGeom prst="rect">
            <a:avLst/>
          </a:prstGeom>
          <a:ln w="12700">
            <a:miter lim="400000"/>
          </a:ln>
        </p:spPr>
      </p:pic>
      <p:pic>
        <p:nvPicPr>
          <p:cNvPr id="200" name="IMG_0024.png" descr="IMG_0024.png"/>
          <p:cNvPicPr>
            <a:picLocks noChangeAspect="1"/>
          </p:cNvPicPr>
          <p:nvPr/>
        </p:nvPicPr>
        <p:blipFill>
          <a:blip r:embed="rId4"/>
          <a:srcRect l="27341" t="47775" r="43794" b="37548"/>
          <a:stretch>
            <a:fillRect/>
          </a:stretch>
        </p:blipFill>
        <p:spPr>
          <a:xfrm>
            <a:off x="4187347" y="4613720"/>
            <a:ext cx="3817240" cy="1455663"/>
          </a:xfrm>
          <a:prstGeom prst="rect">
            <a:avLst/>
          </a:prstGeom>
          <a:ln w="12700">
            <a:miter lim="400000"/>
          </a:ln>
        </p:spPr>
      </p:pic>
      <p:sp>
        <p:nvSpPr>
          <p:cNvPr id="201" name="Price equal to mean(q) when supply = demand"/>
          <p:cNvSpPr txBox="1"/>
          <p:nvPr/>
        </p:nvSpPr>
        <p:spPr>
          <a:xfrm>
            <a:off x="2519750" y="713223"/>
            <a:ext cx="7152434" cy="418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642915">
              <a:defRPr sz="3200">
                <a:uFill>
                  <a:solidFill>
                    <a:srgbClr val="000000"/>
                  </a:solidFill>
                </a:uFill>
                <a:latin typeface="Arial"/>
                <a:ea typeface="Arial"/>
                <a:cs typeface="Arial"/>
                <a:sym typeface="Arial"/>
              </a:defRPr>
            </a:pPr>
            <a:r>
              <a:rPr sz="2250" dirty="0"/>
              <a:t>Price </a:t>
            </a:r>
            <a:r>
              <a:rPr sz="2250" dirty="0">
                <a:uFill>
                  <a:solidFill>
                    <a:srgbClr val="FFFFFF"/>
                  </a:solidFill>
                </a:uFill>
              </a:rPr>
              <a:t>equal to mean(q) when supply = demand</a:t>
            </a:r>
          </a:p>
        </p:txBody>
      </p:sp>
      <p:sp>
        <p:nvSpPr>
          <p:cNvPr id="6" name="At any price below equilibrium, consumers will be better off than producers (they are getting away with paying too little).">
            <a:extLst>
              <a:ext uri="{FF2B5EF4-FFF2-40B4-BE49-F238E27FC236}">
                <a16:creationId xmlns:a16="http://schemas.microsoft.com/office/drawing/2014/main" id="{1D951807-2F46-494D-913D-5D8F80D3AC71}"/>
              </a:ext>
            </a:extLst>
          </p:cNvPr>
          <p:cNvSpPr/>
          <p:nvPr/>
        </p:nvSpPr>
        <p:spPr>
          <a:xfrm>
            <a:off x="6334237" y="1467398"/>
            <a:ext cx="2955172" cy="151448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atin typeface="Marker Felt"/>
                <a:ea typeface="Marker Felt"/>
                <a:cs typeface="Marker Felt"/>
                <a:sym typeface="Marker Felt"/>
              </a:defRPr>
            </a:lvl1pPr>
          </a:lstStyle>
          <a:p>
            <a:r>
              <a:rPr sz="1687" b="1" dirty="0">
                <a:latin typeface="Arial" panose="020B0604020202020204" pitchFamily="34" charset="0"/>
                <a:cs typeface="Arial" panose="020B0604020202020204" pitchFamily="34" charset="0"/>
              </a:rPr>
              <a:t>At any price below equilibrium, consumers will be better off than producers (they are getting away with paying too little).</a:t>
            </a:r>
          </a:p>
        </p:txBody>
      </p:sp>
      <p:pic>
        <p:nvPicPr>
          <p:cNvPr id="7" name="Oval Circle" descr="Oval Circle">
            <a:extLst>
              <a:ext uri="{FF2B5EF4-FFF2-40B4-BE49-F238E27FC236}">
                <a16:creationId xmlns:a16="http://schemas.microsoft.com/office/drawing/2014/main" id="{75018DCB-2C2F-F643-A594-76225A1075F0}"/>
              </a:ext>
            </a:extLst>
          </p:cNvPr>
          <p:cNvPicPr>
            <a:picLocks/>
          </p:cNvPicPr>
          <p:nvPr/>
        </p:nvPicPr>
        <p:blipFill>
          <a:blip r:embed="rId5"/>
          <a:stretch>
            <a:fillRect/>
          </a:stretch>
        </p:blipFill>
        <p:spPr>
          <a:xfrm>
            <a:off x="2336589" y="1125731"/>
            <a:ext cx="3759378" cy="1852407"/>
          </a:xfrm>
          <a:prstGeom prst="rect">
            <a:avLst/>
          </a:prstGeom>
          <a:effectLst>
            <a:outerShdw blurRad="38100" dist="25400" dir="5400000" rotWithShape="0">
              <a:srgbClr val="000000">
                <a:alpha val="50000"/>
              </a:srgbClr>
            </a:outerShdw>
          </a:effectLst>
        </p:spPr>
      </p:pic>
    </p:spTree>
    <p:extLst>
      <p:ext uri="{BB962C8B-B14F-4D97-AF65-F5344CB8AC3E}">
        <p14:creationId xmlns:p14="http://schemas.microsoft.com/office/powerpoint/2010/main" val="40843094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8EEA3B48-7892-8747-9291-1897C35C328B}"/>
              </a:ext>
            </a:extLst>
          </p:cNvPr>
          <p:cNvPicPr>
            <a:picLocks noChangeAspect="1"/>
          </p:cNvPicPr>
          <p:nvPr/>
        </p:nvPicPr>
        <p:blipFill rotWithShape="1">
          <a:blip r:embed="rId3"/>
          <a:srcRect t="285"/>
          <a:stretch/>
        </p:blipFill>
        <p:spPr>
          <a:xfrm>
            <a:off x="1408946" y="0"/>
            <a:ext cx="9374108" cy="6463908"/>
          </a:xfrm>
          <a:prstGeom prst="rect">
            <a:avLst/>
          </a:prstGeom>
        </p:spPr>
      </p:pic>
    </p:spTree>
    <p:extLst>
      <p:ext uri="{BB962C8B-B14F-4D97-AF65-F5344CB8AC3E}">
        <p14:creationId xmlns:p14="http://schemas.microsoft.com/office/powerpoint/2010/main" val="754385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IMG_0023.png" descr="IMG_0023.png"/>
          <p:cNvPicPr>
            <a:picLocks noChangeAspect="1"/>
          </p:cNvPicPr>
          <p:nvPr/>
        </p:nvPicPr>
        <p:blipFill>
          <a:blip r:embed="rId3"/>
          <a:srcRect l="14636" t="45199" r="15515" b="36924"/>
          <a:stretch>
            <a:fillRect/>
          </a:stretch>
        </p:blipFill>
        <p:spPr>
          <a:xfrm>
            <a:off x="2902528" y="1438944"/>
            <a:ext cx="6386881" cy="1225982"/>
          </a:xfrm>
          <a:prstGeom prst="rect">
            <a:avLst/>
          </a:prstGeom>
          <a:ln w="12700">
            <a:miter lim="400000"/>
          </a:ln>
        </p:spPr>
      </p:pic>
      <p:pic>
        <p:nvPicPr>
          <p:cNvPr id="199" name="IMG_0024.png" descr="IMG_0024.png"/>
          <p:cNvPicPr>
            <a:picLocks noChangeAspect="1"/>
          </p:cNvPicPr>
          <p:nvPr/>
        </p:nvPicPr>
        <p:blipFill>
          <a:blip r:embed="rId4"/>
          <a:srcRect l="8548" t="23419" r="10597" b="59718"/>
          <a:stretch>
            <a:fillRect/>
          </a:stretch>
        </p:blipFill>
        <p:spPr>
          <a:xfrm>
            <a:off x="1892627" y="2981885"/>
            <a:ext cx="8406681" cy="1314876"/>
          </a:xfrm>
          <a:prstGeom prst="rect">
            <a:avLst/>
          </a:prstGeom>
          <a:ln w="12700">
            <a:miter lim="400000"/>
          </a:ln>
        </p:spPr>
      </p:pic>
      <p:pic>
        <p:nvPicPr>
          <p:cNvPr id="200" name="IMG_0024.png" descr="IMG_0024.png"/>
          <p:cNvPicPr>
            <a:picLocks noChangeAspect="1"/>
          </p:cNvPicPr>
          <p:nvPr/>
        </p:nvPicPr>
        <p:blipFill>
          <a:blip r:embed="rId4"/>
          <a:srcRect l="27341" t="47775" r="43794" b="37548"/>
          <a:stretch>
            <a:fillRect/>
          </a:stretch>
        </p:blipFill>
        <p:spPr>
          <a:xfrm>
            <a:off x="4187347" y="4613720"/>
            <a:ext cx="3817240" cy="1455663"/>
          </a:xfrm>
          <a:prstGeom prst="rect">
            <a:avLst/>
          </a:prstGeom>
          <a:ln w="12700">
            <a:miter lim="400000"/>
          </a:ln>
        </p:spPr>
      </p:pic>
      <p:sp>
        <p:nvSpPr>
          <p:cNvPr id="201" name="Price equal to mean(q) when supply = demand"/>
          <p:cNvSpPr txBox="1"/>
          <p:nvPr/>
        </p:nvSpPr>
        <p:spPr>
          <a:xfrm>
            <a:off x="2519750" y="713223"/>
            <a:ext cx="7152434" cy="418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642915">
              <a:defRPr sz="3200">
                <a:uFill>
                  <a:solidFill>
                    <a:srgbClr val="000000"/>
                  </a:solidFill>
                </a:uFill>
                <a:latin typeface="Arial"/>
                <a:ea typeface="Arial"/>
                <a:cs typeface="Arial"/>
                <a:sym typeface="Arial"/>
              </a:defRPr>
            </a:pPr>
            <a:r>
              <a:rPr sz="2250" dirty="0"/>
              <a:t>Price </a:t>
            </a:r>
            <a:r>
              <a:rPr sz="2250" dirty="0">
                <a:uFill>
                  <a:solidFill>
                    <a:srgbClr val="FFFFFF"/>
                  </a:solidFill>
                </a:uFill>
              </a:rPr>
              <a:t>equal to mean(q) when supply = demand</a:t>
            </a:r>
          </a:p>
        </p:txBody>
      </p:sp>
      <p:sp>
        <p:nvSpPr>
          <p:cNvPr id="7" name="At any price above equilibrium, producers will be better off than consumers (they are getting away with charging too much).">
            <a:extLst>
              <a:ext uri="{FF2B5EF4-FFF2-40B4-BE49-F238E27FC236}">
                <a16:creationId xmlns:a16="http://schemas.microsoft.com/office/drawing/2014/main" id="{2F044DCD-4F8A-A04F-A48D-C7B253A7F4DB}"/>
              </a:ext>
            </a:extLst>
          </p:cNvPr>
          <p:cNvSpPr/>
          <p:nvPr/>
        </p:nvSpPr>
        <p:spPr>
          <a:xfrm>
            <a:off x="2760171" y="1441207"/>
            <a:ext cx="3201439" cy="151448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2400">
                <a:latin typeface="Marker Felt"/>
                <a:ea typeface="Marker Felt"/>
                <a:cs typeface="Marker Felt"/>
                <a:sym typeface="Marker Felt"/>
              </a:defRPr>
            </a:lvl1pPr>
          </a:lstStyle>
          <a:p>
            <a:r>
              <a:rPr sz="1687" b="1" dirty="0">
                <a:latin typeface="Arial" panose="020B0604020202020204" pitchFamily="34" charset="0"/>
                <a:cs typeface="Arial" panose="020B0604020202020204" pitchFamily="34" charset="0"/>
              </a:rPr>
              <a:t>At any price above equilibrium, producers will be better off than consumers (they are getting away with charging too much).</a:t>
            </a:r>
          </a:p>
        </p:txBody>
      </p:sp>
      <p:pic>
        <p:nvPicPr>
          <p:cNvPr id="6" name="Oval Circle" descr="Oval Circle">
            <a:extLst>
              <a:ext uri="{FF2B5EF4-FFF2-40B4-BE49-F238E27FC236}">
                <a16:creationId xmlns:a16="http://schemas.microsoft.com/office/drawing/2014/main" id="{4AAEAF97-0210-8448-8706-BB3A063F14D6}"/>
              </a:ext>
            </a:extLst>
          </p:cNvPr>
          <p:cNvPicPr>
            <a:picLocks/>
          </p:cNvPicPr>
          <p:nvPr/>
        </p:nvPicPr>
        <p:blipFill>
          <a:blip r:embed="rId5"/>
          <a:stretch>
            <a:fillRect/>
          </a:stretch>
        </p:blipFill>
        <p:spPr>
          <a:xfrm>
            <a:off x="5912806" y="1124248"/>
            <a:ext cx="3518960" cy="1824087"/>
          </a:xfrm>
          <a:prstGeom prst="rect">
            <a:avLst/>
          </a:prstGeom>
          <a:effectLst>
            <a:outerShdw blurRad="38100" dist="25400" dir="5400000" rotWithShape="0">
              <a:srgbClr val="000000">
                <a:alpha val="50000"/>
              </a:srgbClr>
            </a:outerShdw>
          </a:effectLst>
        </p:spPr>
      </p:pic>
    </p:spTree>
    <p:extLst>
      <p:ext uri="{BB962C8B-B14F-4D97-AF65-F5344CB8AC3E}">
        <p14:creationId xmlns:p14="http://schemas.microsoft.com/office/powerpoint/2010/main" val="328624567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IMG_0023.png" descr="IMG_0023.png"/>
          <p:cNvPicPr>
            <a:picLocks noChangeAspect="1"/>
          </p:cNvPicPr>
          <p:nvPr/>
        </p:nvPicPr>
        <p:blipFill>
          <a:blip r:embed="rId2"/>
          <a:srcRect l="14636" t="45199" r="15515" b="36924"/>
          <a:stretch>
            <a:fillRect/>
          </a:stretch>
        </p:blipFill>
        <p:spPr>
          <a:xfrm>
            <a:off x="2902520" y="1441207"/>
            <a:ext cx="6386881" cy="1225982"/>
          </a:xfrm>
          <a:prstGeom prst="rect">
            <a:avLst/>
          </a:prstGeom>
          <a:ln w="12700">
            <a:miter lim="400000"/>
          </a:ln>
        </p:spPr>
      </p:pic>
      <p:pic>
        <p:nvPicPr>
          <p:cNvPr id="224" name="IMG_0024.png" descr="IMG_0024.png"/>
          <p:cNvPicPr>
            <a:picLocks noChangeAspect="1"/>
          </p:cNvPicPr>
          <p:nvPr/>
        </p:nvPicPr>
        <p:blipFill>
          <a:blip r:embed="rId3"/>
          <a:srcRect l="8548" t="23419" r="10597" b="59718"/>
          <a:stretch>
            <a:fillRect/>
          </a:stretch>
        </p:blipFill>
        <p:spPr>
          <a:xfrm>
            <a:off x="1892619" y="2982669"/>
            <a:ext cx="8406681" cy="1314876"/>
          </a:xfrm>
          <a:prstGeom prst="rect">
            <a:avLst/>
          </a:prstGeom>
          <a:ln w="12700">
            <a:miter lim="400000"/>
          </a:ln>
        </p:spPr>
      </p:pic>
      <p:pic>
        <p:nvPicPr>
          <p:cNvPr id="225" name="IMG_0024.png" descr="IMG_0024.png"/>
          <p:cNvPicPr>
            <a:picLocks noChangeAspect="1"/>
          </p:cNvPicPr>
          <p:nvPr/>
        </p:nvPicPr>
        <p:blipFill>
          <a:blip r:embed="rId3"/>
          <a:srcRect l="27341" t="47775" r="43794" b="37548"/>
          <a:stretch>
            <a:fillRect/>
          </a:stretch>
        </p:blipFill>
        <p:spPr>
          <a:xfrm>
            <a:off x="4187419" y="4605780"/>
            <a:ext cx="3817240" cy="1455663"/>
          </a:xfrm>
          <a:prstGeom prst="rect">
            <a:avLst/>
          </a:prstGeom>
          <a:ln w="12700">
            <a:miter lim="400000"/>
          </a:ln>
        </p:spPr>
      </p:pic>
      <p:sp>
        <p:nvSpPr>
          <p:cNvPr id="226" name="Price equal to mean(q) when supply = demand"/>
          <p:cNvSpPr txBox="1"/>
          <p:nvPr/>
        </p:nvSpPr>
        <p:spPr>
          <a:xfrm>
            <a:off x="2519782" y="719340"/>
            <a:ext cx="7152434" cy="418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642915">
              <a:defRPr sz="3200">
                <a:uFill>
                  <a:solidFill>
                    <a:srgbClr val="000000"/>
                  </a:solidFill>
                </a:uFill>
                <a:latin typeface="Arial"/>
                <a:ea typeface="Arial"/>
                <a:cs typeface="Arial"/>
                <a:sym typeface="Arial"/>
              </a:defRPr>
            </a:pPr>
            <a:r>
              <a:rPr sz="2250" dirty="0"/>
              <a:t>Price </a:t>
            </a:r>
            <a:r>
              <a:rPr sz="2250" dirty="0">
                <a:uFill>
                  <a:solidFill>
                    <a:srgbClr val="FFFFFF"/>
                  </a:solidFill>
                </a:uFill>
              </a:rPr>
              <a:t>equal to mean(q) when supply = demand</a:t>
            </a:r>
          </a:p>
        </p:txBody>
      </p:sp>
      <p:sp>
        <p:nvSpPr>
          <p:cNvPr id="227" name="All the well-off-ness of consumers"/>
          <p:cNvSpPr/>
          <p:nvPr/>
        </p:nvSpPr>
        <p:spPr>
          <a:xfrm>
            <a:off x="871565" y="1514354"/>
            <a:ext cx="1780193" cy="10985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3200" b="1">
                <a:solidFill>
                  <a:schemeClr val="accent1"/>
                </a:solidFill>
                <a:latin typeface="Helvetica"/>
                <a:ea typeface="Helvetica"/>
                <a:cs typeface="Helvetica"/>
                <a:sym typeface="Helvetica"/>
              </a:defRPr>
            </a:lvl1pPr>
          </a:lstStyle>
          <a:p>
            <a:pPr algn="ctr"/>
            <a:r>
              <a:rPr sz="2000" dirty="0"/>
              <a:t>All the well-off-ness of consumers</a:t>
            </a:r>
          </a:p>
        </p:txBody>
      </p:sp>
      <p:sp>
        <p:nvSpPr>
          <p:cNvPr id="228" name="All the well-off-ness of producers"/>
          <p:cNvSpPr/>
          <p:nvPr/>
        </p:nvSpPr>
        <p:spPr>
          <a:xfrm>
            <a:off x="9540163" y="1514353"/>
            <a:ext cx="1699858" cy="10985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3200" b="1">
                <a:solidFill>
                  <a:schemeClr val="accent1"/>
                </a:solidFill>
                <a:latin typeface="Helvetica"/>
                <a:ea typeface="Helvetica"/>
                <a:cs typeface="Helvetica"/>
                <a:sym typeface="Helvetica"/>
              </a:defRPr>
            </a:lvl1pPr>
          </a:lstStyle>
          <a:p>
            <a:pPr algn="ctr"/>
            <a:r>
              <a:rPr sz="2000" dirty="0"/>
              <a:t>All the well-off-ness of producers</a:t>
            </a:r>
          </a:p>
        </p:txBody>
      </p:sp>
      <p:sp>
        <p:nvSpPr>
          <p:cNvPr id="229" name="Math"/>
          <p:cNvSpPr/>
          <p:nvPr/>
        </p:nvSpPr>
        <p:spPr>
          <a:xfrm>
            <a:off x="871565" y="3090836"/>
            <a:ext cx="882655" cy="10985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3200" b="1">
                <a:solidFill>
                  <a:schemeClr val="accent1"/>
                </a:solidFill>
                <a:latin typeface="Helvetica"/>
                <a:ea typeface="Helvetica"/>
                <a:cs typeface="Helvetica"/>
                <a:sym typeface="Helvetica"/>
              </a:defRPr>
            </a:lvl1pPr>
          </a:lstStyle>
          <a:p>
            <a:pPr algn="ctr"/>
            <a:r>
              <a:rPr sz="2000"/>
              <a:t>Math</a:t>
            </a:r>
          </a:p>
        </p:txBody>
      </p:sp>
      <p:sp>
        <p:nvSpPr>
          <p:cNvPr id="230" name="Average of all participants beliefs"/>
          <p:cNvSpPr/>
          <p:nvPr/>
        </p:nvSpPr>
        <p:spPr>
          <a:xfrm>
            <a:off x="8218183" y="4784340"/>
            <a:ext cx="2908065" cy="109854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3200" b="1">
                <a:solidFill>
                  <a:schemeClr val="accent1"/>
                </a:solidFill>
                <a:latin typeface="Helvetica"/>
                <a:ea typeface="Helvetica"/>
                <a:cs typeface="Helvetica"/>
                <a:sym typeface="Helvetica"/>
              </a:defRPr>
            </a:lvl1pPr>
          </a:lstStyle>
          <a:p>
            <a:pPr algn="ctr"/>
            <a:r>
              <a:rPr sz="2000" dirty="0"/>
              <a:t>Average of all participants beliefs</a:t>
            </a:r>
          </a:p>
        </p:txBody>
      </p:sp>
    </p:spTree>
    <p:extLst>
      <p:ext uri="{BB962C8B-B14F-4D97-AF65-F5344CB8AC3E}">
        <p14:creationId xmlns:p14="http://schemas.microsoft.com/office/powerpoint/2010/main" val="16562423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EE234A-A4D5-5F4E-93DC-A1AFD135AB97}"/>
              </a:ext>
            </a:extLst>
          </p:cNvPr>
          <p:cNvSpPr>
            <a:spLocks noGrp="1"/>
          </p:cNvSpPr>
          <p:nvPr>
            <p:ph type="title"/>
          </p:nvPr>
        </p:nvSpPr>
        <p:spPr/>
        <p:txBody>
          <a:bodyPr/>
          <a:lstStyle/>
          <a:p>
            <a:r>
              <a:rPr lang="en-US" dirty="0"/>
              <a:t>Practice</a:t>
            </a:r>
          </a:p>
        </p:txBody>
      </p:sp>
      <p:sp>
        <p:nvSpPr>
          <p:cNvPr id="6" name="AKA information market or event futures…">
            <a:extLst>
              <a:ext uri="{FF2B5EF4-FFF2-40B4-BE49-F238E27FC236}">
                <a16:creationId xmlns:a16="http://schemas.microsoft.com/office/drawing/2014/main" id="{49508D2C-885D-E348-B500-1BAE2E4EBB41}"/>
              </a:ext>
            </a:extLst>
          </p:cNvPr>
          <p:cNvSpPr txBox="1">
            <a:spLocks noGrp="1"/>
          </p:cNvSpPr>
          <p:nvPr>
            <p:ph type="body" idx="1"/>
          </p:nvPr>
        </p:nvSpPr>
        <p:spPr>
          <a:xfrm>
            <a:off x="399672" y="1348547"/>
            <a:ext cx="11317845" cy="3082051"/>
          </a:xfrm>
          <a:prstGeom prst="rect">
            <a:avLst/>
          </a:prstGeom>
        </p:spPr>
        <p:txBody>
          <a:bodyPr>
            <a:normAutofit/>
          </a:bodyPr>
          <a:lstStyle/>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For business/pleasure: </a:t>
            </a:r>
            <a:r>
              <a:rPr lang="en-US" sz="2400" dirty="0" err="1"/>
              <a:t>Intrade</a:t>
            </a:r>
            <a:r>
              <a:rPr lang="en-US" sz="2400" dirty="0"/>
              <a:t>, </a:t>
            </a:r>
            <a:r>
              <a:rPr lang="en-US" sz="2400" dirty="0" err="1"/>
              <a:t>Tradesports</a:t>
            </a:r>
            <a:endParaRPr lang="en-US" sz="2400" dirty="0"/>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For research: Iowa Election Markets</a:t>
            </a:r>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For government: PAM (Policy Analysis Market)</a:t>
            </a:r>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For companies internally: HP (printer sales), Siemens (ability to meet deadlines)</a:t>
            </a:r>
          </a:p>
          <a:p>
            <a:pPr marL="285750" indent="-28575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p:txBody>
      </p:sp>
    </p:spTree>
    <p:extLst>
      <p:ext uri="{BB962C8B-B14F-4D97-AF65-F5344CB8AC3E}">
        <p14:creationId xmlns:p14="http://schemas.microsoft.com/office/powerpoint/2010/main" val="321912841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ractice"/>
          <p:cNvSpPr txBox="1"/>
          <p:nvPr/>
        </p:nvSpPr>
        <p:spPr>
          <a:xfrm>
            <a:off x="6522709" y="4759261"/>
            <a:ext cx="4145292" cy="806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lvl1pPr defTabSz="496570">
              <a:defRPr sz="6800"/>
            </a:lvl1pPr>
          </a:lstStyle>
          <a:p>
            <a:r>
              <a:rPr sz="4781"/>
              <a:t>Practice</a:t>
            </a:r>
          </a:p>
        </p:txBody>
      </p:sp>
      <p:sp>
        <p:nvSpPr>
          <p:cNvPr id="239" name="Rectangle"/>
          <p:cNvSpPr/>
          <p:nvPr/>
        </p:nvSpPr>
        <p:spPr>
          <a:xfrm>
            <a:off x="2668096" y="149205"/>
            <a:ext cx="6855808" cy="6157328"/>
          </a:xfrm>
          <a:prstGeom prst="rect">
            <a:avLst/>
          </a:prstGeom>
          <a:blipFill rotWithShape="1">
            <a:blip r:embed="rId2"/>
            <a:srcRect/>
            <a:stretch>
              <a:fillRect/>
            </a:stretch>
          </a:blipFill>
          <a:ln>
            <a:solidFill>
              <a:schemeClr val="tx1"/>
            </a:solidFill>
          </a:ln>
          <a:effectLst/>
        </p:spPr>
        <p:txBody>
          <a:bodyPr wrap="square" lIns="32146" tIns="32146" rIns="32146" bIns="32146" numCol="1" anchor="t">
            <a:noAutofit/>
          </a:bodyPr>
          <a:lstStyle/>
          <a:p>
            <a:pPr defTabSz="642915">
              <a:defRPr sz="1400">
                <a:uFill>
                  <a:solidFill>
                    <a:srgbClr val="000000"/>
                  </a:solidFill>
                </a:uFill>
                <a:latin typeface="Arial"/>
                <a:ea typeface="Arial"/>
                <a:cs typeface="Arial"/>
                <a:sym typeface="Arial"/>
              </a:defRPr>
            </a:pPr>
            <a:endParaRPr sz="984" dirty="0"/>
          </a:p>
        </p:txBody>
      </p:sp>
    </p:spTree>
    <p:extLst>
      <p:ext uri="{BB962C8B-B14F-4D97-AF65-F5344CB8AC3E}">
        <p14:creationId xmlns:p14="http://schemas.microsoft.com/office/powerpoint/2010/main" val="14918782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IMG_0020.png" descr="IMG_0020.png"/>
          <p:cNvPicPr>
            <a:picLocks noChangeAspect="1"/>
          </p:cNvPicPr>
          <p:nvPr/>
        </p:nvPicPr>
        <p:blipFill rotWithShape="1">
          <a:blip r:embed="rId2"/>
          <a:srcRect l="6942" t="10310" r="6769" b="5977"/>
          <a:stretch/>
        </p:blipFill>
        <p:spPr>
          <a:xfrm>
            <a:off x="2150882" y="386499"/>
            <a:ext cx="7890236" cy="5740924"/>
          </a:xfrm>
          <a:prstGeom prst="rect">
            <a:avLst/>
          </a:prstGeom>
          <a:ln w="12700">
            <a:solidFill>
              <a:schemeClr val="tx1"/>
            </a:solidFill>
            <a:miter lim="400000"/>
          </a:ln>
        </p:spPr>
      </p:pic>
    </p:spTree>
    <p:extLst>
      <p:ext uri="{BB962C8B-B14F-4D97-AF65-F5344CB8AC3E}">
        <p14:creationId xmlns:p14="http://schemas.microsoft.com/office/powerpoint/2010/main" val="349533240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IMG_0021.png" descr="IMG_0021.png"/>
          <p:cNvPicPr>
            <a:picLocks noChangeAspect="1"/>
          </p:cNvPicPr>
          <p:nvPr/>
        </p:nvPicPr>
        <p:blipFill rotWithShape="1">
          <a:blip r:embed="rId2"/>
          <a:srcRect l="6311" t="11626" r="7504" b="4800"/>
          <a:stretch/>
        </p:blipFill>
        <p:spPr>
          <a:xfrm>
            <a:off x="2155595" y="367645"/>
            <a:ext cx="7880809" cy="5731498"/>
          </a:xfrm>
          <a:prstGeom prst="rect">
            <a:avLst/>
          </a:prstGeom>
          <a:ln w="12700">
            <a:solidFill>
              <a:schemeClr val="tx1"/>
            </a:solidFill>
            <a:miter lim="400000"/>
          </a:ln>
        </p:spPr>
      </p:pic>
    </p:spTree>
    <p:extLst>
      <p:ext uri="{BB962C8B-B14F-4D97-AF65-F5344CB8AC3E}">
        <p14:creationId xmlns:p14="http://schemas.microsoft.com/office/powerpoint/2010/main" val="12080548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s Prediction Market…"/>
          <p:cNvSpPr txBox="1"/>
          <p:nvPr/>
        </p:nvSpPr>
        <p:spPr>
          <a:xfrm>
            <a:off x="2193727" y="1218903"/>
            <a:ext cx="7804547" cy="4420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p>
            <a:pPr algn="ctr" defTabSz="642915">
              <a:defRPr sz="6000">
                <a:uFill>
                  <a:solidFill>
                    <a:srgbClr val="000000"/>
                  </a:solidFill>
                </a:uFill>
                <a:latin typeface="Arial"/>
                <a:ea typeface="Arial"/>
                <a:cs typeface="Arial"/>
                <a:sym typeface="Arial"/>
              </a:defRPr>
            </a:pPr>
            <a:r>
              <a:rPr sz="4219" dirty="0"/>
              <a:t>Google’s Prediction Market</a:t>
            </a:r>
          </a:p>
          <a:p>
            <a:pPr algn="ctr" defTabSz="642915">
              <a:defRPr sz="3200">
                <a:uFill>
                  <a:solidFill>
                    <a:srgbClr val="000000"/>
                  </a:solidFill>
                </a:uFill>
                <a:latin typeface="Arial"/>
                <a:ea typeface="Arial"/>
                <a:cs typeface="Arial"/>
                <a:sym typeface="Arial"/>
              </a:defRPr>
            </a:pPr>
            <a:endParaRPr sz="2250" dirty="0"/>
          </a:p>
          <a:p>
            <a:pPr algn="ctr" defTabSz="642915">
              <a:defRPr sz="3200">
                <a:uFill>
                  <a:solidFill>
                    <a:srgbClr val="000000"/>
                  </a:solidFill>
                </a:uFill>
                <a:latin typeface="Arial"/>
                <a:ea typeface="Arial"/>
                <a:cs typeface="Arial"/>
                <a:sym typeface="Arial"/>
              </a:defRPr>
            </a:pPr>
            <a:r>
              <a:rPr lang="en-US" sz="2250" dirty="0"/>
              <a:t>Source</a:t>
            </a:r>
            <a:r>
              <a:rPr sz="2250" dirty="0"/>
              <a:t>:</a:t>
            </a:r>
            <a:endParaRPr lang="en-US" sz="2250" dirty="0"/>
          </a:p>
          <a:p>
            <a:pPr defTabSz="642915">
              <a:defRPr sz="3200">
                <a:uFill>
                  <a:solidFill>
                    <a:srgbClr val="000000"/>
                  </a:solidFill>
                </a:uFill>
                <a:latin typeface="Arial"/>
                <a:ea typeface="Arial"/>
                <a:cs typeface="Arial"/>
                <a:sym typeface="Arial"/>
              </a:defRPr>
            </a:pPr>
            <a:r>
              <a:rPr lang="en-US" sz="2250" u="sng" dirty="0">
                <a:hlinkClick r:id="rId2"/>
              </a:rPr>
              <a:t>http://www.eecs.harvard.edu/cs286r/courses/fall10/papers/GooglePredictionMarketPaper.pdf</a:t>
            </a:r>
          </a:p>
        </p:txBody>
      </p:sp>
      <p:sp>
        <p:nvSpPr>
          <p:cNvPr id="3" name="Title 2">
            <a:extLst>
              <a:ext uri="{FF2B5EF4-FFF2-40B4-BE49-F238E27FC236}">
                <a16:creationId xmlns:a16="http://schemas.microsoft.com/office/drawing/2014/main" id="{DC92E152-F0FF-5F48-9EDA-58EDFCF96DFC}"/>
              </a:ext>
            </a:extLst>
          </p:cNvPr>
          <p:cNvSpPr>
            <a:spLocks noGrp="1"/>
          </p:cNvSpPr>
          <p:nvPr>
            <p:ph type="title"/>
          </p:nvPr>
        </p:nvSpPr>
        <p:spPr/>
        <p:txBody>
          <a:bodyPr/>
          <a:lstStyle/>
          <a:p>
            <a:r>
              <a:rPr lang="en-US" dirty="0"/>
              <a:t>Case Study</a:t>
            </a:r>
          </a:p>
        </p:txBody>
      </p:sp>
    </p:spTree>
    <p:extLst>
      <p:ext uri="{BB962C8B-B14F-4D97-AF65-F5344CB8AC3E}">
        <p14:creationId xmlns:p14="http://schemas.microsoft.com/office/powerpoint/2010/main" val="292667249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quot;...internal prediction can provide insight into how organizations process information. Prediction markets provide employees with incentives for truthful revelation and can capture changes in opinion at a much higher frequency than surveys, allowing one "/>
          <p:cNvSpPr txBox="1"/>
          <p:nvPr/>
        </p:nvSpPr>
        <p:spPr>
          <a:xfrm>
            <a:off x="2193726" y="1218902"/>
            <a:ext cx="7804548" cy="4420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p>
            <a:pPr defTabSz="642915">
              <a:defRPr sz="3200">
                <a:uFill>
                  <a:solidFill>
                    <a:srgbClr val="000000"/>
                  </a:solidFill>
                </a:uFill>
                <a:latin typeface="Arial"/>
                <a:ea typeface="Arial"/>
                <a:cs typeface="Arial"/>
                <a:sym typeface="Arial"/>
              </a:defRPr>
            </a:pPr>
            <a:r>
              <a:rPr sz="2200" dirty="0"/>
              <a:t>"...internal prediction can provide insight into how organizations process information. Prediction markets provide employees with </a:t>
            </a:r>
            <a:r>
              <a:rPr sz="2200" b="1" dirty="0"/>
              <a:t>incentives for truthful revelation </a:t>
            </a:r>
            <a:r>
              <a:rPr sz="2200" dirty="0"/>
              <a:t>and can capture changes in opinion at a </a:t>
            </a:r>
            <a:r>
              <a:rPr sz="2200" b="1" dirty="0"/>
              <a:t>much higher frequency than surveys</a:t>
            </a:r>
            <a:r>
              <a:rPr sz="2200" dirty="0"/>
              <a:t>, allowing one to track how information moves around an organization and how it responds to external events."</a:t>
            </a:r>
            <a:endParaRPr lang="en-US" sz="2200" dirty="0"/>
          </a:p>
          <a:p>
            <a:pPr defTabSz="642915">
              <a:defRPr sz="3200">
                <a:uFill>
                  <a:solidFill>
                    <a:srgbClr val="000000"/>
                  </a:solidFill>
                </a:uFill>
                <a:latin typeface="Arial"/>
                <a:ea typeface="Arial"/>
                <a:cs typeface="Arial"/>
                <a:sym typeface="Arial"/>
              </a:defRPr>
            </a:pPr>
            <a:endParaRPr sz="2200" dirty="0"/>
          </a:p>
          <a:p>
            <a:pPr algn="r" defTabSz="642915">
              <a:defRPr sz="3200">
                <a:uFill>
                  <a:solidFill>
                    <a:srgbClr val="000000"/>
                  </a:solidFill>
                </a:uFill>
                <a:latin typeface="Arial"/>
                <a:ea typeface="Arial"/>
                <a:cs typeface="Arial"/>
                <a:sym typeface="Arial"/>
              </a:defRPr>
            </a:pPr>
            <a:r>
              <a:rPr sz="2200" dirty="0"/>
              <a:t>Cowgill, Wolfers, and </a:t>
            </a:r>
            <a:r>
              <a:rPr sz="2200" dirty="0" err="1"/>
              <a:t>Zitzewitz</a:t>
            </a:r>
            <a:r>
              <a:rPr sz="2200" dirty="0"/>
              <a:t> 2009</a:t>
            </a:r>
          </a:p>
        </p:txBody>
      </p:sp>
      <p:sp>
        <p:nvSpPr>
          <p:cNvPr id="3" name="Title 2">
            <a:extLst>
              <a:ext uri="{FF2B5EF4-FFF2-40B4-BE49-F238E27FC236}">
                <a16:creationId xmlns:a16="http://schemas.microsoft.com/office/drawing/2014/main" id="{F1C3D161-05F2-0748-9B45-84CF8B6772F9}"/>
              </a:ext>
            </a:extLst>
          </p:cNvPr>
          <p:cNvSpPr>
            <a:spLocks noGrp="1"/>
          </p:cNvSpPr>
          <p:nvPr>
            <p:ph type="title"/>
          </p:nvPr>
        </p:nvSpPr>
        <p:spPr/>
        <p:txBody>
          <a:bodyPr/>
          <a:lstStyle/>
          <a:p>
            <a:r>
              <a:rPr lang="en-US" dirty="0"/>
              <a:t>Research Questions</a:t>
            </a:r>
          </a:p>
        </p:txBody>
      </p:sp>
    </p:spTree>
    <p:extLst>
      <p:ext uri="{BB962C8B-B14F-4D97-AF65-F5344CB8AC3E}">
        <p14:creationId xmlns:p14="http://schemas.microsoft.com/office/powerpoint/2010/main" val="224228005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Optimism in entrepreneurial firms : &quot;Entrepreneur’s curse&quot; suggests that entrepreneurial firms tend to be optimistically biased about their potential for success.…"/>
          <p:cNvSpPr txBox="1"/>
          <p:nvPr/>
        </p:nvSpPr>
        <p:spPr>
          <a:xfrm>
            <a:off x="2193727" y="1835051"/>
            <a:ext cx="7804548" cy="4420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p>
            <a:pPr defTabSz="642915">
              <a:defRPr sz="3200">
                <a:uFill>
                  <a:solidFill>
                    <a:srgbClr val="000000"/>
                  </a:solidFill>
                </a:uFill>
                <a:latin typeface="Arial"/>
                <a:ea typeface="Arial"/>
                <a:cs typeface="Arial"/>
                <a:sym typeface="Arial"/>
              </a:defRPr>
            </a:pPr>
            <a:endParaRPr sz="2250" dirty="0"/>
          </a:p>
        </p:txBody>
      </p:sp>
      <p:sp>
        <p:nvSpPr>
          <p:cNvPr id="3" name="Title 2">
            <a:extLst>
              <a:ext uri="{FF2B5EF4-FFF2-40B4-BE49-F238E27FC236}">
                <a16:creationId xmlns:a16="http://schemas.microsoft.com/office/drawing/2014/main" id="{C42AAAE3-516E-414E-B28C-5BFCFD6A9676}"/>
              </a:ext>
            </a:extLst>
          </p:cNvPr>
          <p:cNvSpPr>
            <a:spLocks noGrp="1"/>
          </p:cNvSpPr>
          <p:nvPr>
            <p:ph type="title"/>
          </p:nvPr>
        </p:nvSpPr>
        <p:spPr/>
        <p:txBody>
          <a:bodyPr/>
          <a:lstStyle/>
          <a:p>
            <a:r>
              <a:rPr lang="en-US" dirty="0"/>
              <a:t>Research Questions</a:t>
            </a:r>
          </a:p>
        </p:txBody>
      </p:sp>
      <p:sp>
        <p:nvSpPr>
          <p:cNvPr id="6" name="AKA information market or event futures…">
            <a:extLst>
              <a:ext uri="{FF2B5EF4-FFF2-40B4-BE49-F238E27FC236}">
                <a16:creationId xmlns:a16="http://schemas.microsoft.com/office/drawing/2014/main" id="{A2D448C7-8515-014F-A27E-62317BD4898C}"/>
              </a:ext>
            </a:extLst>
          </p:cNvPr>
          <p:cNvSpPr txBox="1">
            <a:spLocks noGrp="1"/>
          </p:cNvSpPr>
          <p:nvPr>
            <p:ph type="body" idx="1"/>
          </p:nvPr>
        </p:nvSpPr>
        <p:spPr>
          <a:xfrm>
            <a:off x="399672" y="1348547"/>
            <a:ext cx="11317845" cy="4807156"/>
          </a:xfrm>
          <a:prstGeom prst="rect">
            <a:avLst/>
          </a:prstGeom>
        </p:spPr>
        <p:txBody>
          <a:bodyPr>
            <a:normAutofit/>
          </a:bodyPr>
          <a:lstStyle/>
          <a:p>
            <a:pPr marL="342900" indent="-342900" defTabSz="642915">
              <a:buFont typeface="Arial" panose="020B0604020202020204" pitchFamily="34" charset="0"/>
              <a:buChar char="•"/>
              <a:defRPr sz="3200">
                <a:uFill>
                  <a:solidFill>
                    <a:srgbClr val="000000"/>
                  </a:solidFill>
                </a:uFill>
                <a:latin typeface="Arial"/>
                <a:ea typeface="Arial"/>
                <a:cs typeface="Arial"/>
                <a:sym typeface="Arial"/>
              </a:defRPr>
            </a:pPr>
            <a:r>
              <a:rPr lang="en-US" sz="2400" b="1" dirty="0"/>
              <a:t>Optimism</a:t>
            </a:r>
            <a:r>
              <a:rPr lang="en-US" sz="2400" dirty="0"/>
              <a:t> in entrepreneurial firms: "Entrepreneur’s curse" suggests that entrepreneurial firms tend to be optimistically biased about their potential for success.</a:t>
            </a:r>
          </a:p>
          <a:p>
            <a:pPr marL="342900" indent="-342900" defTabSz="642915">
              <a:buFont typeface="Arial" panose="020B0604020202020204" pitchFamily="34" charset="0"/>
              <a:buChar char="•"/>
              <a:defRPr sz="3200">
                <a:uFill>
                  <a:solidFill>
                    <a:srgbClr val="000000"/>
                  </a:solidFill>
                </a:uFill>
                <a:latin typeface="Arial"/>
                <a:ea typeface="Arial"/>
                <a:cs typeface="Arial"/>
                <a:sym typeface="Arial"/>
              </a:defRPr>
            </a:pPr>
            <a:r>
              <a:rPr lang="en-US" sz="2400" dirty="0"/>
              <a:t>Employee </a:t>
            </a:r>
            <a:r>
              <a:rPr lang="en-US" sz="2400" b="1" dirty="0"/>
              <a:t>communication</a:t>
            </a:r>
            <a:r>
              <a:rPr lang="en-US" sz="2400" dirty="0"/>
              <a:t> in organization: Firms pay high costs to cluster in places like Silicon Valley; prediction markets can be used as high‐frequency, market‐incentivized surveys to track information flows in real‐time.</a:t>
            </a:r>
          </a:p>
          <a:p>
            <a:pPr marL="342900" indent="-342900" defTabSz="642915">
              <a:buFont typeface="Arial" panose="020B0604020202020204" pitchFamily="34" charset="0"/>
              <a:buChar char="•"/>
              <a:defRPr sz="3200">
                <a:uFill>
                  <a:solidFill>
                    <a:srgbClr val="000000"/>
                  </a:solidFill>
                </a:uFill>
                <a:latin typeface="Arial"/>
                <a:ea typeface="Arial"/>
                <a:cs typeface="Arial"/>
                <a:sym typeface="Arial"/>
              </a:defRPr>
            </a:pPr>
            <a:r>
              <a:rPr lang="en-US" sz="2400" dirty="0"/>
              <a:t>Social networks and </a:t>
            </a:r>
            <a:r>
              <a:rPr lang="en-US" sz="2400" b="1" dirty="0"/>
              <a:t>information flows</a:t>
            </a:r>
            <a:r>
              <a:rPr lang="en-US" sz="2400" dirty="0"/>
              <a:t> among investors: Prediction markets as a way to test the importance of physical proximity and social networks in facilitating information sharing</a:t>
            </a:r>
          </a:p>
        </p:txBody>
      </p:sp>
    </p:spTree>
    <p:extLst>
      <p:ext uri="{BB962C8B-B14F-4D97-AF65-F5344CB8AC3E}">
        <p14:creationId xmlns:p14="http://schemas.microsoft.com/office/powerpoint/2010/main" val="188593549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DEEF38-4CDB-CD4E-8C38-0DFB1D02F3F0}"/>
              </a:ext>
            </a:extLst>
          </p:cNvPr>
          <p:cNvSpPr>
            <a:spLocks noGrp="1"/>
          </p:cNvSpPr>
          <p:nvPr>
            <p:ph type="title"/>
          </p:nvPr>
        </p:nvSpPr>
        <p:spPr/>
        <p:txBody>
          <a:bodyPr/>
          <a:lstStyle/>
          <a:p>
            <a:r>
              <a:rPr lang="en-US" dirty="0"/>
              <a:t>Market Overview</a:t>
            </a:r>
          </a:p>
        </p:txBody>
      </p:sp>
      <p:sp>
        <p:nvSpPr>
          <p:cNvPr id="6" name="AKA information market or event futures…">
            <a:extLst>
              <a:ext uri="{FF2B5EF4-FFF2-40B4-BE49-F238E27FC236}">
                <a16:creationId xmlns:a16="http://schemas.microsoft.com/office/drawing/2014/main" id="{619DAC63-D7E3-3843-B2E6-D12314A10AE0}"/>
              </a:ext>
            </a:extLst>
          </p:cNvPr>
          <p:cNvSpPr txBox="1">
            <a:spLocks noGrp="1"/>
          </p:cNvSpPr>
          <p:nvPr>
            <p:ph type="body" idx="1"/>
          </p:nvPr>
        </p:nvSpPr>
        <p:spPr>
          <a:xfrm>
            <a:off x="399672" y="1348547"/>
            <a:ext cx="11317845" cy="4807156"/>
          </a:xfrm>
          <a:prstGeom prst="rect">
            <a:avLst/>
          </a:prstGeom>
        </p:spPr>
        <p:txBody>
          <a:bodyPr>
            <a:normAutofit/>
          </a:bodyPr>
          <a:lstStyle/>
          <a:p>
            <a:pPr marL="136619" indent="-136619" defTabSz="546477">
              <a:buSzPct val="100000"/>
              <a:buChar char="•"/>
              <a:defRPr sz="2720">
                <a:uFill>
                  <a:solidFill>
                    <a:srgbClr val="000000"/>
                  </a:solidFill>
                </a:uFill>
                <a:latin typeface="Arial"/>
                <a:ea typeface="Arial"/>
                <a:cs typeface="Arial"/>
                <a:sym typeface="Arial"/>
              </a:defRPr>
            </a:pPr>
            <a:r>
              <a:rPr lang="en-US" sz="2400" dirty="0"/>
              <a:t>Launched April 2005, each quarter from 2005Q2 to 2007Q3 had 25‐30 markets</a:t>
            </a:r>
          </a:p>
          <a:p>
            <a:pPr marL="136619" indent="-136619" defTabSz="546477">
              <a:buSzPct val="100000"/>
              <a:buChar char="•"/>
              <a:defRPr sz="2720">
                <a:uFill>
                  <a:solidFill>
                    <a:srgbClr val="000000"/>
                  </a:solidFill>
                </a:uFill>
                <a:latin typeface="Arial"/>
                <a:ea typeface="Arial"/>
                <a:cs typeface="Arial"/>
                <a:sym typeface="Arial"/>
              </a:defRPr>
            </a:pPr>
            <a:r>
              <a:rPr lang="en-US" sz="2400" dirty="0"/>
              <a:t>Question that has 2‐5 mutually exclusive and exhaustive answers, e.g.	</a:t>
            </a:r>
          </a:p>
          <a:p>
            <a:pPr marL="822419" lvl="1" indent="-136619" defTabSz="546477">
              <a:buSzPct val="100000"/>
              <a:defRPr sz="2720">
                <a:uFill>
                  <a:solidFill>
                    <a:srgbClr val="000000"/>
                  </a:solidFill>
                </a:uFill>
                <a:latin typeface="Arial"/>
                <a:ea typeface="Arial"/>
                <a:cs typeface="Arial"/>
                <a:sym typeface="Arial"/>
              </a:defRPr>
            </a:pPr>
            <a:r>
              <a:rPr lang="en-US" sz="2400" dirty="0"/>
              <a:t>Q: “How many users will Gmail have?” </a:t>
            </a:r>
          </a:p>
          <a:p>
            <a:pPr marL="822419" lvl="1" indent="-136619" defTabSz="546477">
              <a:buSzPct val="100000"/>
              <a:defRPr sz="2720">
                <a:uFill>
                  <a:solidFill>
                    <a:srgbClr val="000000"/>
                  </a:solidFill>
                </a:uFill>
                <a:latin typeface="Arial"/>
                <a:ea typeface="Arial"/>
                <a:cs typeface="Arial"/>
                <a:sym typeface="Arial"/>
              </a:defRPr>
            </a:pPr>
            <a:r>
              <a:rPr lang="en-US" sz="2400" dirty="0"/>
              <a:t>A : “Fewer than X users”, “Between X and Y”, “More than Y”.</a:t>
            </a:r>
          </a:p>
          <a:p>
            <a:pPr marL="136619" indent="-136619" defTabSz="546477">
              <a:buSzPct val="100000"/>
              <a:buChar char="•"/>
              <a:defRPr sz="2720">
                <a:uFill>
                  <a:solidFill>
                    <a:srgbClr val="000000"/>
                  </a:solidFill>
                </a:uFill>
                <a:latin typeface="Arial"/>
                <a:ea typeface="Arial"/>
                <a:cs typeface="Arial"/>
                <a:sym typeface="Arial"/>
              </a:defRPr>
            </a:pPr>
            <a:r>
              <a:rPr lang="en-US" sz="2400" dirty="0"/>
              <a:t>Answer corresponds to a security that is worth one “</a:t>
            </a:r>
            <a:r>
              <a:rPr lang="en-US" sz="2400" dirty="0" err="1"/>
              <a:t>Gooble</a:t>
            </a:r>
            <a:r>
              <a:rPr lang="en-US" sz="2400" dirty="0"/>
              <a:t>” if the answer turns out to be correct </a:t>
            </a:r>
          </a:p>
          <a:p>
            <a:pPr marL="136619" indent="-136619" defTabSz="546477">
              <a:buSzPct val="100000"/>
              <a:buChar char="•"/>
              <a:defRPr sz="2720">
                <a:uFill>
                  <a:solidFill>
                    <a:srgbClr val="000000"/>
                  </a:solidFill>
                </a:uFill>
                <a:latin typeface="Arial"/>
                <a:ea typeface="Arial"/>
                <a:cs typeface="Arial"/>
                <a:sym typeface="Arial"/>
              </a:defRPr>
            </a:pPr>
            <a:r>
              <a:rPr lang="en-US" sz="2400" dirty="0"/>
              <a:t>At the end of the quarter, </a:t>
            </a:r>
            <a:r>
              <a:rPr lang="en-US" sz="2400" dirty="0" err="1"/>
              <a:t>Goobles</a:t>
            </a:r>
            <a:r>
              <a:rPr lang="en-US" sz="2400" dirty="0"/>
              <a:t> were converted into raffle tickets and prizes were raffled off </a:t>
            </a:r>
          </a:p>
          <a:p>
            <a:pPr marL="136619" indent="-136619" defTabSz="546477">
              <a:buSzPct val="100000"/>
              <a:buChar char="•"/>
              <a:defRPr sz="2720">
                <a:uFill>
                  <a:solidFill>
                    <a:srgbClr val="000000"/>
                  </a:solidFill>
                </a:uFill>
                <a:latin typeface="Arial"/>
                <a:ea typeface="Arial"/>
                <a:cs typeface="Arial"/>
                <a:sym typeface="Arial"/>
              </a:defRPr>
            </a:pPr>
            <a:r>
              <a:rPr lang="en-US" sz="2400" dirty="0"/>
              <a:t>Prize budget was $10,000 per quarter ($25‐100 per trader)</a:t>
            </a:r>
          </a:p>
          <a:p>
            <a:pPr marL="136619" indent="-136619" defTabSz="546477">
              <a:buSzPct val="100000"/>
              <a:buChar char="•"/>
              <a:defRPr sz="2720">
                <a:uFill>
                  <a:solidFill>
                    <a:srgbClr val="000000"/>
                  </a:solidFill>
                </a:uFill>
                <a:latin typeface="Arial"/>
                <a:ea typeface="Arial"/>
                <a:cs typeface="Arial"/>
                <a:sym typeface="Arial"/>
              </a:defRPr>
            </a:pPr>
            <a:r>
              <a:rPr lang="en-US" sz="2400" dirty="0"/>
              <a:t>Out of 6,425 employees who had accounts, 1,463 placed at least one trade</a:t>
            </a:r>
            <a:r>
              <a:rPr lang="en-US" sz="1912" dirty="0"/>
              <a:t>.</a:t>
            </a:r>
          </a:p>
        </p:txBody>
      </p:sp>
    </p:spTree>
    <p:extLst>
      <p:ext uri="{BB962C8B-B14F-4D97-AF65-F5344CB8AC3E}">
        <p14:creationId xmlns:p14="http://schemas.microsoft.com/office/powerpoint/2010/main" val="17077017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website&#10;&#10;Description automatically generated">
            <a:extLst>
              <a:ext uri="{FF2B5EF4-FFF2-40B4-BE49-F238E27FC236}">
                <a16:creationId xmlns:a16="http://schemas.microsoft.com/office/drawing/2014/main" id="{CDCFDD06-EF8B-8046-AFCC-D5C1D5DA6987}"/>
              </a:ext>
            </a:extLst>
          </p:cNvPr>
          <p:cNvPicPr>
            <a:picLocks noChangeAspect="1"/>
          </p:cNvPicPr>
          <p:nvPr/>
        </p:nvPicPr>
        <p:blipFill rotWithShape="1">
          <a:blip r:embed="rId3"/>
          <a:srcRect t="140"/>
          <a:stretch/>
        </p:blipFill>
        <p:spPr>
          <a:xfrm>
            <a:off x="813821" y="-9428"/>
            <a:ext cx="10564357" cy="6472063"/>
          </a:xfrm>
          <a:prstGeom prst="rect">
            <a:avLst/>
          </a:prstGeom>
        </p:spPr>
      </p:pic>
    </p:spTree>
    <p:extLst>
      <p:ext uri="{BB962C8B-B14F-4D97-AF65-F5344CB8AC3E}">
        <p14:creationId xmlns:p14="http://schemas.microsoft.com/office/powerpoint/2010/main" val="2040808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IMG_0006.png" descr="IMG_0006.png"/>
          <p:cNvPicPr>
            <a:picLocks noChangeAspect="1"/>
          </p:cNvPicPr>
          <p:nvPr/>
        </p:nvPicPr>
        <p:blipFill>
          <a:blip r:embed="rId2"/>
          <a:srcRect l="3747" t="7572" r="2517" b="38095"/>
          <a:stretch>
            <a:fillRect/>
          </a:stretch>
        </p:blipFill>
        <p:spPr>
          <a:xfrm>
            <a:off x="1810418" y="1565936"/>
            <a:ext cx="8571163" cy="3726127"/>
          </a:xfrm>
          <a:prstGeom prst="rect">
            <a:avLst/>
          </a:prstGeom>
          <a:ln w="12700">
            <a:solidFill>
              <a:schemeClr val="tx1"/>
            </a:solidFill>
            <a:miter lim="400000"/>
          </a:ln>
        </p:spPr>
      </p:pic>
      <p:sp>
        <p:nvSpPr>
          <p:cNvPr id="3" name="Title 2">
            <a:extLst>
              <a:ext uri="{FF2B5EF4-FFF2-40B4-BE49-F238E27FC236}">
                <a16:creationId xmlns:a16="http://schemas.microsoft.com/office/drawing/2014/main" id="{39311096-BC20-3747-A08A-98D112C116C5}"/>
              </a:ext>
            </a:extLst>
          </p:cNvPr>
          <p:cNvSpPr>
            <a:spLocks noGrp="1"/>
          </p:cNvSpPr>
          <p:nvPr>
            <p:ph type="title"/>
          </p:nvPr>
        </p:nvSpPr>
        <p:spPr/>
        <p:txBody>
          <a:bodyPr/>
          <a:lstStyle/>
          <a:p>
            <a:r>
              <a:rPr lang="en-US" dirty="0"/>
              <a:t>Market Overview</a:t>
            </a:r>
          </a:p>
        </p:txBody>
      </p:sp>
    </p:spTree>
    <p:extLst>
      <p:ext uri="{BB962C8B-B14F-4D97-AF65-F5344CB8AC3E}">
        <p14:creationId xmlns:p14="http://schemas.microsoft.com/office/powerpoint/2010/main" val="14166621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F9B119-511C-AE48-835C-AB16BEF30130}"/>
              </a:ext>
            </a:extLst>
          </p:cNvPr>
          <p:cNvSpPr>
            <a:spLocks noGrp="1"/>
          </p:cNvSpPr>
          <p:nvPr>
            <p:ph type="title"/>
          </p:nvPr>
        </p:nvSpPr>
        <p:spPr/>
        <p:txBody>
          <a:bodyPr/>
          <a:lstStyle/>
          <a:p>
            <a:r>
              <a:rPr lang="en-US" dirty="0"/>
              <a:t>Market Overview</a:t>
            </a:r>
          </a:p>
        </p:txBody>
      </p:sp>
      <p:sp>
        <p:nvSpPr>
          <p:cNvPr id="6" name="AKA information market or event futures…">
            <a:extLst>
              <a:ext uri="{FF2B5EF4-FFF2-40B4-BE49-F238E27FC236}">
                <a16:creationId xmlns:a16="http://schemas.microsoft.com/office/drawing/2014/main" id="{16433DAC-87F4-9B4E-AD52-4BACD5EB9461}"/>
              </a:ext>
            </a:extLst>
          </p:cNvPr>
          <p:cNvSpPr txBox="1">
            <a:spLocks noGrp="1"/>
          </p:cNvSpPr>
          <p:nvPr>
            <p:ph type="body" idx="1"/>
          </p:nvPr>
        </p:nvSpPr>
        <p:spPr>
          <a:xfrm>
            <a:off x="399672" y="1348547"/>
            <a:ext cx="11317845" cy="3713647"/>
          </a:xfrm>
          <a:prstGeom prst="rect">
            <a:avLst/>
          </a:prstGeom>
        </p:spPr>
        <p:txBody>
          <a:bodyPr>
            <a:normAutofit/>
          </a:bodyPr>
          <a:lstStyle/>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Short selling is not allowed; traders can buy a set of securities and then sell the ones they choose. </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There is no automated market maker, but several employees did create robotic traders that sometimes played this role.</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Volume in “fun” and “serious” markets are positively correlated</a:t>
            </a:r>
          </a:p>
        </p:txBody>
      </p:sp>
    </p:spTree>
    <p:extLst>
      <p:ext uri="{BB962C8B-B14F-4D97-AF65-F5344CB8AC3E}">
        <p14:creationId xmlns:p14="http://schemas.microsoft.com/office/powerpoint/2010/main" val="86669519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A34F9F-B737-BD4E-9378-5D397E691682}"/>
              </a:ext>
            </a:extLst>
          </p:cNvPr>
          <p:cNvSpPr>
            <a:spLocks noGrp="1"/>
          </p:cNvSpPr>
          <p:nvPr>
            <p:ph type="title"/>
          </p:nvPr>
        </p:nvSpPr>
        <p:spPr/>
        <p:txBody>
          <a:bodyPr/>
          <a:lstStyle/>
          <a:p>
            <a:r>
              <a:rPr lang="en-US" dirty="0"/>
              <a:t>Market Overview</a:t>
            </a:r>
          </a:p>
        </p:txBody>
      </p:sp>
      <p:sp>
        <p:nvSpPr>
          <p:cNvPr id="6" name="AKA information market or event futures…">
            <a:extLst>
              <a:ext uri="{FF2B5EF4-FFF2-40B4-BE49-F238E27FC236}">
                <a16:creationId xmlns:a16="http://schemas.microsoft.com/office/drawing/2014/main" id="{2354FFF4-FD91-684E-8784-D3867CE7AEC8}"/>
              </a:ext>
            </a:extLst>
          </p:cNvPr>
          <p:cNvSpPr txBox="1">
            <a:spLocks noGrp="1"/>
          </p:cNvSpPr>
          <p:nvPr>
            <p:ph type="body" idx="1"/>
          </p:nvPr>
        </p:nvSpPr>
        <p:spPr>
          <a:xfrm>
            <a:off x="399672" y="1348547"/>
            <a:ext cx="11317845" cy="3713647"/>
          </a:xfrm>
          <a:prstGeom prst="rect">
            <a:avLst/>
          </a:prstGeom>
        </p:spPr>
        <p:txBody>
          <a:bodyPr>
            <a:normAutofit/>
          </a:bodyPr>
          <a:lstStyle/>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Participants were not representative of Google as a whole</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More likely to be in programming roles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More likely to be in Mountain View or New York campuses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More quantitative backgrounds (e.g. undergraduate major) </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More interest in investing or poker (e.g. mailing lists)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Employed longer, less likely to leave after study</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Slightly more senior (levels from CEO)</a:t>
            </a:r>
          </a:p>
        </p:txBody>
      </p:sp>
    </p:spTree>
    <p:extLst>
      <p:ext uri="{BB962C8B-B14F-4D97-AF65-F5344CB8AC3E}">
        <p14:creationId xmlns:p14="http://schemas.microsoft.com/office/powerpoint/2010/main" val="27469064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900EEB-D9E3-1F4D-9E4A-31CD3A7FA638}"/>
              </a:ext>
            </a:extLst>
          </p:cNvPr>
          <p:cNvSpPr>
            <a:spLocks noGrp="1"/>
          </p:cNvSpPr>
          <p:nvPr>
            <p:ph type="title"/>
          </p:nvPr>
        </p:nvSpPr>
        <p:spPr/>
        <p:txBody>
          <a:bodyPr/>
          <a:lstStyle/>
          <a:p>
            <a:r>
              <a:rPr lang="en-US" dirty="0"/>
              <a:t>Biases</a:t>
            </a:r>
          </a:p>
        </p:txBody>
      </p:sp>
      <p:sp>
        <p:nvSpPr>
          <p:cNvPr id="6" name="AKA information market or event futures…">
            <a:extLst>
              <a:ext uri="{FF2B5EF4-FFF2-40B4-BE49-F238E27FC236}">
                <a16:creationId xmlns:a16="http://schemas.microsoft.com/office/drawing/2014/main" id="{20F2B7F4-7B39-0745-AB7C-7FAAF36D7ADD}"/>
              </a:ext>
            </a:extLst>
          </p:cNvPr>
          <p:cNvSpPr txBox="1">
            <a:spLocks noGrp="1"/>
          </p:cNvSpPr>
          <p:nvPr>
            <p:ph type="body" idx="1"/>
          </p:nvPr>
        </p:nvSpPr>
        <p:spPr>
          <a:xfrm>
            <a:off x="399672" y="1348547"/>
            <a:ext cx="11317845" cy="3713647"/>
          </a:xfrm>
          <a:prstGeom prst="rect">
            <a:avLst/>
          </a:prstGeom>
        </p:spPr>
        <p:txBody>
          <a:bodyPr>
            <a:normAutofit/>
          </a:bodyPr>
          <a:lstStyle/>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Overpricing of favorites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Underpricing of extreme outcomes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Short aversion</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Optimism</a:t>
            </a:r>
          </a:p>
        </p:txBody>
      </p:sp>
    </p:spTree>
    <p:extLst>
      <p:ext uri="{BB962C8B-B14F-4D97-AF65-F5344CB8AC3E}">
        <p14:creationId xmlns:p14="http://schemas.microsoft.com/office/powerpoint/2010/main" val="140886126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IMG_0005.png" descr="IMG_0005.png"/>
          <p:cNvPicPr>
            <a:picLocks noChangeAspect="1"/>
          </p:cNvPicPr>
          <p:nvPr/>
        </p:nvPicPr>
        <p:blipFill rotWithShape="1">
          <a:blip r:embed="rId3"/>
          <a:srcRect l="7971" t="12745" r="8419" b="6294"/>
          <a:stretch/>
        </p:blipFill>
        <p:spPr>
          <a:xfrm>
            <a:off x="2253005" y="235670"/>
            <a:ext cx="8229231" cy="5976595"/>
          </a:xfrm>
          <a:prstGeom prst="rect">
            <a:avLst/>
          </a:prstGeom>
          <a:ln w="12700">
            <a:solidFill>
              <a:schemeClr val="tx1"/>
            </a:solidFill>
            <a:miter lim="400000"/>
          </a:ln>
        </p:spPr>
      </p:pic>
      <p:pic>
        <p:nvPicPr>
          <p:cNvPr id="271" name="Traders assign too low of prices to events with low probability. This is a &quot;reverse favorite longshot&quot; bias Traders assign too low of prices to events with low probability. This is a &quot;reverse favorite longshot&quot; bias" descr="Traders assign too low of prices to events with low probability. This is a &quot;reverse favorite longshot&quot; bias Traders assign too low of prices to events with low probability. This is a &quot;reverse favorite longshot&quot; bias"/>
          <p:cNvPicPr>
            <a:picLocks/>
          </p:cNvPicPr>
          <p:nvPr/>
        </p:nvPicPr>
        <p:blipFill>
          <a:blip r:embed="rId4"/>
          <a:stretch>
            <a:fillRect/>
          </a:stretch>
        </p:blipFill>
        <p:spPr>
          <a:xfrm>
            <a:off x="2466249" y="1783357"/>
            <a:ext cx="3901371" cy="3897224"/>
          </a:xfrm>
          <a:prstGeom prst="rect">
            <a:avLst/>
          </a:prstGeom>
          <a:effectLst>
            <a:outerShdw blurRad="38100" dist="25400" dir="5400000" rotWithShape="0">
              <a:srgbClr val="000000">
                <a:alpha val="50000"/>
              </a:srgbClr>
            </a:outerShdw>
          </a:effectLst>
        </p:spPr>
      </p:pic>
      <p:pic>
        <p:nvPicPr>
          <p:cNvPr id="272" name="Traders assign too high of a price to likely outcomes, i.e the &quot;favorites&quot; Traders assign too high of a price to likely outcomes, i.e the &quot;favorites&quot;" descr="Traders assign too high of a price to likely outcomes, i.e the &quot;favorites&quot; Traders assign too high of a price to likely outcomes, i.e the &quot;favorites&quot;"/>
          <p:cNvPicPr>
            <a:picLocks/>
          </p:cNvPicPr>
          <p:nvPr/>
        </p:nvPicPr>
        <p:blipFill>
          <a:blip r:embed="rId5"/>
          <a:stretch>
            <a:fillRect/>
          </a:stretch>
        </p:blipFill>
        <p:spPr>
          <a:xfrm>
            <a:off x="6395598" y="828262"/>
            <a:ext cx="3901371" cy="3897224"/>
          </a:xfrm>
          <a:prstGeom prst="rect">
            <a:avLst/>
          </a:prstGeom>
          <a:effectLst>
            <a:outerShdw blurRad="38100" dist="25400" dir="5400000" rotWithShape="0">
              <a:srgbClr val="000000">
                <a:alpha val="50000"/>
              </a:srgbClr>
            </a:outerShdw>
          </a:effectLst>
        </p:spPr>
      </p:pic>
    </p:spTree>
    <p:extLst>
      <p:ext uri="{BB962C8B-B14F-4D97-AF65-F5344CB8AC3E}">
        <p14:creationId xmlns:p14="http://schemas.microsoft.com/office/powerpoint/2010/main" val="178259693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71"/>
                                        </p:tgtEl>
                                        <p:attrNameLst>
                                          <p:attrName>style.visibility</p:attrName>
                                        </p:attrNameLst>
                                      </p:cBhvr>
                                      <p:to>
                                        <p:strVal val="visible"/>
                                      </p:to>
                                    </p:set>
                                    <p:anim calcmode="lin" valueType="num">
                                      <p:cBhvr>
                                        <p:cTn id="7" dur="500" fill="hold"/>
                                        <p:tgtEl>
                                          <p:spTgt spid="271"/>
                                        </p:tgtEl>
                                        <p:attrNameLst>
                                          <p:attrName>ppt_w</p:attrName>
                                        </p:attrNameLst>
                                      </p:cBhvr>
                                      <p:tavLst>
                                        <p:tav tm="0">
                                          <p:val>
                                            <p:fltVal val="0"/>
                                          </p:val>
                                        </p:tav>
                                        <p:tav tm="100000">
                                          <p:val>
                                            <p:strVal val="#ppt_w"/>
                                          </p:val>
                                        </p:tav>
                                      </p:tavLst>
                                    </p:anim>
                                    <p:anim calcmode="lin" valueType="num">
                                      <p:cBhvr>
                                        <p:cTn id="8" dur="500" fill="hold"/>
                                        <p:tgtEl>
                                          <p:spTgt spid="27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iterate>
                                    <p:tmAbs val="0"/>
                                  </p:iterate>
                                  <p:childTnLst>
                                    <p:set>
                                      <p:cBhvr>
                                        <p:cTn id="12" fill="hold">
                                          <p:stCondLst>
                                            <p:cond delay="0"/>
                                          </p:stCondLst>
                                        </p:cTn>
                                        <p:tgtEl>
                                          <p:spTgt spid="27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272"/>
                                        </p:tgtEl>
                                        <p:attrNameLst>
                                          <p:attrName>style.visibility</p:attrName>
                                        </p:attrNameLst>
                                      </p:cBhvr>
                                      <p:to>
                                        <p:strVal val="visible"/>
                                      </p:to>
                                    </p:set>
                                    <p:anim calcmode="lin" valueType="num">
                                      <p:cBhvr>
                                        <p:cTn id="17" dur="500" fill="hold"/>
                                        <p:tgtEl>
                                          <p:spTgt spid="272"/>
                                        </p:tgtEl>
                                        <p:attrNameLst>
                                          <p:attrName>ppt_w</p:attrName>
                                        </p:attrNameLst>
                                      </p:cBhvr>
                                      <p:tavLst>
                                        <p:tav tm="0">
                                          <p:val>
                                            <p:fltVal val="0"/>
                                          </p:val>
                                        </p:tav>
                                        <p:tav tm="100000">
                                          <p:val>
                                            <p:strVal val="#ppt_w"/>
                                          </p:val>
                                        </p:tav>
                                      </p:tavLst>
                                    </p:anim>
                                    <p:anim calcmode="lin" valueType="num">
                                      <p:cBhvr>
                                        <p:cTn id="18" dur="500" fill="hold"/>
                                        <p:tgtEl>
                                          <p:spTgt spid="2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advAuto="0"/>
      <p:bldP spid="271" grpId="1" animBg="1" advAuto="0"/>
      <p:bldP spid="272"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DD4461-A9A8-7545-B77E-2817A713B996}"/>
              </a:ext>
            </a:extLst>
          </p:cNvPr>
          <p:cNvSpPr>
            <a:spLocks noGrp="1"/>
          </p:cNvSpPr>
          <p:nvPr>
            <p:ph type="title"/>
          </p:nvPr>
        </p:nvSpPr>
        <p:spPr/>
        <p:txBody>
          <a:bodyPr/>
          <a:lstStyle/>
          <a:p>
            <a:r>
              <a:rPr lang="en-US" dirty="0"/>
              <a:t>Short Aversion</a:t>
            </a:r>
          </a:p>
        </p:txBody>
      </p:sp>
      <p:sp>
        <p:nvSpPr>
          <p:cNvPr id="6" name="AKA information market or event futures…">
            <a:extLst>
              <a:ext uri="{FF2B5EF4-FFF2-40B4-BE49-F238E27FC236}">
                <a16:creationId xmlns:a16="http://schemas.microsoft.com/office/drawing/2014/main" id="{260DF0D0-F751-3C4E-953D-61CF7CA31DE5}"/>
              </a:ext>
            </a:extLst>
          </p:cNvPr>
          <p:cNvSpPr txBox="1">
            <a:spLocks noGrp="1"/>
          </p:cNvSpPr>
          <p:nvPr>
            <p:ph type="body" idx="1"/>
          </p:nvPr>
        </p:nvSpPr>
        <p:spPr>
          <a:xfrm>
            <a:off x="399672" y="1348547"/>
            <a:ext cx="11317845" cy="4260401"/>
          </a:xfrm>
          <a:prstGeom prst="rect">
            <a:avLst/>
          </a:prstGeom>
        </p:spPr>
        <p:txBody>
          <a:bodyPr>
            <a:noAutofit/>
          </a:bodyPr>
          <a:lstStyle/>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1,747 instances where the bid prices of the securities in a particular market added to more than $1</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Arbitrage opportunity from buying a bundle of securities for $1 and then selling the components </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Only 495 instances where the ask prices added to less than 1 (arbitrage opportunity of buying the components of a bundle for less than $1).</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This is called "short aversion," bias toward holding long positions rather than short ones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endParaRPr lang="en-US" sz="2400" dirty="0"/>
          </a:p>
        </p:txBody>
      </p:sp>
    </p:spTree>
    <p:extLst>
      <p:ext uri="{BB962C8B-B14F-4D97-AF65-F5344CB8AC3E}">
        <p14:creationId xmlns:p14="http://schemas.microsoft.com/office/powerpoint/2010/main" val="38566520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Biases"/>
          <p:cNvSpPr txBox="1">
            <a:spLocks noGrp="1"/>
          </p:cNvSpPr>
          <p:nvPr>
            <p:ph type="title"/>
          </p:nvPr>
        </p:nvSpPr>
        <p:spPr>
          <a:prstGeom prst="rect">
            <a:avLst/>
          </a:prstGeom>
        </p:spPr>
        <p:txBody>
          <a:bodyPr/>
          <a:lstStyle/>
          <a:p>
            <a:r>
              <a:t>Biases</a:t>
            </a:r>
          </a:p>
        </p:txBody>
      </p:sp>
      <p:sp>
        <p:nvSpPr>
          <p:cNvPr id="5" name="AKA information market or event futures…">
            <a:extLst>
              <a:ext uri="{FF2B5EF4-FFF2-40B4-BE49-F238E27FC236}">
                <a16:creationId xmlns:a16="http://schemas.microsoft.com/office/drawing/2014/main" id="{CEA34372-4AA4-7F40-8E9C-849AD499249F}"/>
              </a:ext>
            </a:extLst>
          </p:cNvPr>
          <p:cNvSpPr txBox="1">
            <a:spLocks noGrp="1"/>
          </p:cNvSpPr>
          <p:nvPr>
            <p:ph type="body" idx="1"/>
          </p:nvPr>
        </p:nvSpPr>
        <p:spPr>
          <a:xfrm>
            <a:off x="338095" y="1339120"/>
            <a:ext cx="11515809" cy="4778876"/>
          </a:xfrm>
          <a:prstGeom prst="rect">
            <a:avLst/>
          </a:prstGeom>
        </p:spPr>
        <p:txBody>
          <a:bodyPr>
            <a:noAutofit/>
          </a:bodyPr>
          <a:lstStyle/>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Markets overpriced securities tied to optimistic outcomes by 10 percentage points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The optimistic bias was significantly greater on and following days when Google stock appreciated</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Partly driven by the trading of newly hired employees; employees with longer tenure were better calibrated</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The optimistic bias was largest in: </a:t>
            </a:r>
          </a:p>
          <a:p>
            <a:pPr marL="1028700" lvl="1" indent="-342900" defTabSz="546477">
              <a:buSzPct val="100000"/>
              <a:defRPr sz="2720">
                <a:uFill>
                  <a:solidFill>
                    <a:srgbClr val="000000"/>
                  </a:solidFill>
                </a:uFill>
                <a:latin typeface="Arial"/>
                <a:ea typeface="Arial"/>
                <a:cs typeface="Arial"/>
                <a:sym typeface="Arial"/>
              </a:defRPr>
            </a:pPr>
            <a:r>
              <a:rPr lang="en-US" sz="2400" dirty="0"/>
              <a:t>Two outcome markets</a:t>
            </a:r>
          </a:p>
          <a:p>
            <a:pPr marL="1028700" lvl="1" indent="-342900" defTabSz="546477">
              <a:buSzPct val="100000"/>
              <a:defRPr sz="2720">
                <a:uFill>
                  <a:solidFill>
                    <a:srgbClr val="000000"/>
                  </a:solidFill>
                </a:uFill>
                <a:latin typeface="Arial"/>
                <a:ea typeface="Arial"/>
                <a:cs typeface="Arial"/>
                <a:sym typeface="Arial"/>
              </a:defRPr>
            </a:pPr>
            <a:r>
              <a:rPr lang="en-US" sz="2400" dirty="0"/>
              <a:t>Early in the sample period</a:t>
            </a:r>
          </a:p>
          <a:p>
            <a:pPr marL="1028700" lvl="1" indent="-342900" defTabSz="546477">
              <a:buSzPct val="100000"/>
              <a:defRPr sz="2720">
                <a:uFill>
                  <a:solidFill>
                    <a:srgbClr val="000000"/>
                  </a:solidFill>
                </a:uFill>
                <a:latin typeface="Arial"/>
                <a:ea typeface="Arial"/>
                <a:cs typeface="Arial"/>
                <a:sym typeface="Arial"/>
              </a:defRPr>
            </a:pPr>
            <a:r>
              <a:rPr lang="en-US" sz="2400" dirty="0"/>
              <a:t>Earlier in each quarter</a:t>
            </a:r>
          </a:p>
          <a:p>
            <a:pPr marL="1028700" lvl="1" indent="-342900" defTabSz="546477">
              <a:buSzPct val="100000"/>
              <a:defRPr sz="2720">
                <a:uFill>
                  <a:solidFill>
                    <a:srgbClr val="000000"/>
                  </a:solidFill>
                </a:uFill>
                <a:latin typeface="Arial"/>
                <a:ea typeface="Arial"/>
                <a:cs typeface="Arial"/>
                <a:sym typeface="Arial"/>
              </a:defRPr>
            </a:pPr>
            <a:r>
              <a:rPr lang="en-US" sz="2400" dirty="0"/>
              <a:t>Categories where outcomes are under the control of Google employees i.e. company news (office openings), performance (project completion and product quality)</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endParaRPr lang="en-US" sz="2400" dirty="0"/>
          </a:p>
        </p:txBody>
      </p:sp>
    </p:spTree>
    <p:extLst>
      <p:ext uri="{BB962C8B-B14F-4D97-AF65-F5344CB8AC3E}">
        <p14:creationId xmlns:p14="http://schemas.microsoft.com/office/powerpoint/2010/main" val="62681459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IMG_0010.png" descr="IMG_0010.png"/>
          <p:cNvPicPr>
            <a:picLocks noChangeAspect="1"/>
          </p:cNvPicPr>
          <p:nvPr/>
        </p:nvPicPr>
        <p:blipFill>
          <a:blip r:embed="rId3"/>
          <a:srcRect l="4332" t="21623" r="10831" b="24980"/>
          <a:stretch>
            <a:fillRect/>
          </a:stretch>
        </p:blipFill>
        <p:spPr>
          <a:xfrm>
            <a:off x="1684568" y="1197579"/>
            <a:ext cx="8615399" cy="4066899"/>
          </a:xfrm>
          <a:prstGeom prst="rect">
            <a:avLst/>
          </a:prstGeom>
          <a:ln w="12700">
            <a:solidFill>
              <a:schemeClr val="tx1"/>
            </a:solidFill>
            <a:miter lim="400000"/>
          </a:ln>
        </p:spPr>
      </p:pic>
      <p:pic>
        <p:nvPicPr>
          <p:cNvPr id="288" name="Oval Circle" descr="Oval Circle"/>
          <p:cNvPicPr>
            <a:picLocks/>
          </p:cNvPicPr>
          <p:nvPr/>
        </p:nvPicPr>
        <p:blipFill>
          <a:blip r:embed="rId4"/>
          <a:stretch>
            <a:fillRect/>
          </a:stretch>
        </p:blipFill>
        <p:spPr>
          <a:xfrm>
            <a:off x="6338837" y="2574695"/>
            <a:ext cx="3386401" cy="811306"/>
          </a:xfrm>
          <a:prstGeom prst="rect">
            <a:avLst/>
          </a:prstGeom>
          <a:effectLst>
            <a:outerShdw blurRad="38100" dist="25400" dir="5400000" rotWithShape="0">
              <a:srgbClr val="000000">
                <a:alpha val="50000"/>
              </a:srgbClr>
            </a:outerShdw>
          </a:effectLst>
        </p:spPr>
      </p:pic>
    </p:spTree>
    <p:extLst>
      <p:ext uri="{BB962C8B-B14F-4D97-AF65-F5344CB8AC3E}">
        <p14:creationId xmlns:p14="http://schemas.microsoft.com/office/powerpoint/2010/main" val="409907350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88"/>
                                        </p:tgtEl>
                                        <p:attrNameLst>
                                          <p:attrName>style.visibility</p:attrName>
                                        </p:attrNameLst>
                                      </p:cBhvr>
                                      <p:to>
                                        <p:strVal val="visible"/>
                                      </p:to>
                                    </p:set>
                                    <p:anim calcmode="lin" valueType="num">
                                      <p:cBhvr>
                                        <p:cTn id="7" dur="500" fill="hold"/>
                                        <p:tgtEl>
                                          <p:spTgt spid="288"/>
                                        </p:tgtEl>
                                        <p:attrNameLst>
                                          <p:attrName>ppt_w</p:attrName>
                                        </p:attrNameLst>
                                      </p:cBhvr>
                                      <p:tavLst>
                                        <p:tav tm="0">
                                          <p:val>
                                            <p:strVal val="4*#ppt_w"/>
                                          </p:val>
                                        </p:tav>
                                        <p:tav tm="100000">
                                          <p:val>
                                            <p:strVal val="#ppt_w"/>
                                          </p:val>
                                        </p:tav>
                                      </p:tavLst>
                                    </p:anim>
                                    <p:anim calcmode="lin" valueType="num">
                                      <p:cBhvr>
                                        <p:cTn id="8" dur="500" fill="hold"/>
                                        <p:tgtEl>
                                          <p:spTgt spid="28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G_0011.png" descr="IMG_0011.png"/>
          <p:cNvPicPr>
            <a:picLocks noChangeAspect="1"/>
          </p:cNvPicPr>
          <p:nvPr/>
        </p:nvPicPr>
        <p:blipFill>
          <a:blip r:embed="rId2"/>
          <a:srcRect l="5152" t="11397" r="6440" b="28259"/>
          <a:stretch>
            <a:fillRect/>
          </a:stretch>
        </p:blipFill>
        <p:spPr>
          <a:xfrm>
            <a:off x="1766078" y="1212344"/>
            <a:ext cx="8659939" cy="4433202"/>
          </a:xfrm>
          <a:prstGeom prst="rect">
            <a:avLst/>
          </a:prstGeom>
          <a:ln w="12700">
            <a:solidFill>
              <a:schemeClr val="tx1"/>
            </a:solidFill>
            <a:miter lim="400000"/>
          </a:ln>
        </p:spPr>
      </p:pic>
      <p:grpSp>
        <p:nvGrpSpPr>
          <p:cNvPr id="297" name="Group"/>
          <p:cNvGrpSpPr/>
          <p:nvPr/>
        </p:nvGrpSpPr>
        <p:grpSpPr>
          <a:xfrm>
            <a:off x="1791098" y="2465050"/>
            <a:ext cx="7089388" cy="766578"/>
            <a:chOff x="-114299" y="-114300"/>
            <a:chExt cx="10082684" cy="1090243"/>
          </a:xfrm>
        </p:grpSpPr>
        <p:pic>
          <p:nvPicPr>
            <p:cNvPr id="293" name="Rectangle Square" descr="Rectangle Square"/>
            <p:cNvPicPr>
              <a:picLocks/>
            </p:cNvPicPr>
            <p:nvPr/>
          </p:nvPicPr>
          <p:blipFill>
            <a:blip r:embed="rId3">
              <a:alphaModFix amt="45000"/>
            </a:blip>
            <a:stretch>
              <a:fillRect/>
            </a:stretch>
          </p:blipFill>
          <p:spPr>
            <a:xfrm rot="10800000">
              <a:off x="-114300" y="-114300"/>
              <a:ext cx="10082686" cy="313015"/>
            </a:xfrm>
            <a:prstGeom prst="rect">
              <a:avLst/>
            </a:prstGeom>
            <a:effectLst>
              <a:outerShdw blurRad="25400" dist="25400" dir="2388334" rotWithShape="0">
                <a:srgbClr val="000000">
                  <a:alpha val="79310"/>
                </a:srgbClr>
              </a:outerShdw>
            </a:effectLst>
          </p:spPr>
        </p:pic>
        <p:pic>
          <p:nvPicPr>
            <p:cNvPr id="294" name="Rectangle Square" descr="Rectangle Square"/>
            <p:cNvPicPr>
              <a:picLocks/>
            </p:cNvPicPr>
            <p:nvPr/>
          </p:nvPicPr>
          <p:blipFill>
            <a:blip r:embed="rId4">
              <a:alphaModFix amt="45000"/>
            </a:blip>
            <a:stretch>
              <a:fillRect/>
            </a:stretch>
          </p:blipFill>
          <p:spPr>
            <a:xfrm rot="10800000">
              <a:off x="-114300" y="134643"/>
              <a:ext cx="10082686" cy="313015"/>
            </a:xfrm>
            <a:prstGeom prst="rect">
              <a:avLst/>
            </a:prstGeom>
            <a:effectLst>
              <a:outerShdw blurRad="25400" dist="25400" dir="2388334" rotWithShape="0">
                <a:srgbClr val="000000">
                  <a:alpha val="79310"/>
                </a:srgbClr>
              </a:outerShdw>
            </a:effectLst>
          </p:spPr>
        </p:pic>
        <p:pic>
          <p:nvPicPr>
            <p:cNvPr id="295" name="Rectangle Square" descr="Rectangle Square"/>
            <p:cNvPicPr>
              <a:picLocks/>
            </p:cNvPicPr>
            <p:nvPr/>
          </p:nvPicPr>
          <p:blipFill>
            <a:blip r:embed="rId4">
              <a:alphaModFix amt="45000"/>
            </a:blip>
            <a:stretch>
              <a:fillRect/>
            </a:stretch>
          </p:blipFill>
          <p:spPr>
            <a:xfrm rot="10800000">
              <a:off x="-114300" y="393700"/>
              <a:ext cx="10082686" cy="313015"/>
            </a:xfrm>
            <a:prstGeom prst="rect">
              <a:avLst/>
            </a:prstGeom>
            <a:effectLst>
              <a:outerShdw blurRad="25400" dist="25400" dir="2388334" rotWithShape="0">
                <a:srgbClr val="000000">
                  <a:alpha val="79310"/>
                </a:srgbClr>
              </a:outerShdw>
            </a:effectLst>
          </p:spPr>
        </p:pic>
        <p:pic>
          <p:nvPicPr>
            <p:cNvPr id="296" name="Rectangle Square" descr="Rectangle Square"/>
            <p:cNvPicPr>
              <a:picLocks/>
            </p:cNvPicPr>
            <p:nvPr/>
          </p:nvPicPr>
          <p:blipFill>
            <a:blip r:embed="rId3">
              <a:alphaModFix amt="45000"/>
            </a:blip>
            <a:stretch>
              <a:fillRect/>
            </a:stretch>
          </p:blipFill>
          <p:spPr>
            <a:xfrm rot="10800000">
              <a:off x="-114300" y="662928"/>
              <a:ext cx="10082686" cy="313015"/>
            </a:xfrm>
            <a:prstGeom prst="rect">
              <a:avLst/>
            </a:prstGeom>
            <a:effectLst>
              <a:outerShdw blurRad="25400" dist="25400" dir="2388334" rotWithShape="0">
                <a:srgbClr val="000000">
                  <a:alpha val="79310"/>
                </a:srgbClr>
              </a:outerShdw>
            </a:effectLst>
          </p:spPr>
        </p:pic>
      </p:grpSp>
    </p:spTree>
    <p:extLst>
      <p:ext uri="{BB962C8B-B14F-4D97-AF65-F5344CB8AC3E}">
        <p14:creationId xmlns:p14="http://schemas.microsoft.com/office/powerpoint/2010/main" val="267022610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97"/>
                                        </p:tgtEl>
                                        <p:attrNameLst>
                                          <p:attrName>style.visibility</p:attrName>
                                        </p:attrNameLst>
                                      </p:cBhvr>
                                      <p:to>
                                        <p:strVal val="visible"/>
                                      </p:to>
                                    </p:set>
                                    <p:animEffect transition="in" filter="wipe(left)">
                                      <p:cBhvr>
                                        <p:cTn id="7"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IMG_0014.png" descr="IMG_0014.png"/>
          <p:cNvPicPr>
            <a:picLocks noChangeAspect="1"/>
          </p:cNvPicPr>
          <p:nvPr/>
        </p:nvPicPr>
        <p:blipFill>
          <a:blip r:embed="rId2"/>
          <a:srcRect l="3454" t="11943" r="3454" b="16003"/>
          <a:stretch>
            <a:fillRect/>
          </a:stretch>
        </p:blipFill>
        <p:spPr>
          <a:xfrm rot="3065">
            <a:off x="1839887" y="958266"/>
            <a:ext cx="8512272" cy="4941401"/>
          </a:xfrm>
          <a:prstGeom prst="rect">
            <a:avLst/>
          </a:prstGeom>
          <a:ln w="12700">
            <a:solidFill>
              <a:schemeClr val="tx1"/>
            </a:solidFill>
            <a:miter lim="400000"/>
          </a:ln>
        </p:spPr>
      </p:pic>
    </p:spTree>
    <p:extLst>
      <p:ext uri="{BB962C8B-B14F-4D97-AF65-F5344CB8AC3E}">
        <p14:creationId xmlns:p14="http://schemas.microsoft.com/office/powerpoint/2010/main" val="403911202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Outline of lecture"/>
          <p:cNvSpPr txBox="1">
            <a:spLocks noGrp="1"/>
          </p:cNvSpPr>
          <p:nvPr>
            <p:ph type="title"/>
          </p:nvPr>
        </p:nvSpPr>
        <p:spPr>
          <a:prstGeom prst="rect">
            <a:avLst/>
          </a:prstGeom>
        </p:spPr>
        <p:txBody>
          <a:bodyPr/>
          <a:lstStyle/>
          <a:p>
            <a:r>
              <a:rPr dirty="0"/>
              <a:t>Outline of lecture</a:t>
            </a:r>
          </a:p>
        </p:txBody>
      </p:sp>
      <p:sp>
        <p:nvSpPr>
          <p:cNvPr id="129" name="Definitions of terms related to (prediction) markets…"/>
          <p:cNvSpPr txBox="1">
            <a:spLocks noGrp="1"/>
          </p:cNvSpPr>
          <p:nvPr>
            <p:ph type="body" idx="1"/>
          </p:nvPr>
        </p:nvSpPr>
        <p:spPr>
          <a:xfrm>
            <a:off x="399672" y="1348547"/>
            <a:ext cx="10850530" cy="4793836"/>
          </a:xfrm>
          <a:prstGeom prst="rect">
            <a:avLst/>
          </a:prstGeom>
        </p:spPr>
        <p:txBody>
          <a:bodyPr>
            <a:normAutofit/>
          </a:bodyPr>
          <a:lstStyle/>
          <a:p>
            <a:pPr marL="342900" indent="-342900" defTabSz="642915">
              <a:spcBef>
                <a:spcPts val="0"/>
              </a:spcBef>
              <a:buFont typeface="Arial" panose="020B0604020202020204" pitchFamily="34" charset="0"/>
              <a:buChar char="•"/>
              <a:defRPr sz="3200">
                <a:uFill>
                  <a:solidFill>
                    <a:srgbClr val="000000"/>
                  </a:solidFill>
                </a:uFill>
                <a:latin typeface="Arial"/>
                <a:ea typeface="Arial"/>
                <a:cs typeface="Arial"/>
                <a:sym typeface="Arial"/>
              </a:defRPr>
            </a:pPr>
            <a:r>
              <a:rPr lang="en-US" sz="2400" b="1" dirty="0"/>
              <a:t>Definitions: </a:t>
            </a:r>
            <a:r>
              <a:rPr lang="en-US" sz="2400" dirty="0"/>
              <a:t>T</a:t>
            </a:r>
            <a:r>
              <a:rPr sz="2400" dirty="0"/>
              <a:t>erms related to (prediction) markets</a:t>
            </a:r>
          </a:p>
          <a:p>
            <a:pPr marL="342900" indent="-342900" defTabSz="642915">
              <a:spcBef>
                <a:spcPts val="0"/>
              </a:spcBef>
              <a:buFont typeface="Arial" panose="020B0604020202020204" pitchFamily="34" charset="0"/>
              <a:buChar char="•"/>
              <a:defRPr sz="3200">
                <a:uFill>
                  <a:solidFill>
                    <a:srgbClr val="000000"/>
                  </a:solidFill>
                </a:uFill>
                <a:latin typeface="Arial"/>
                <a:ea typeface="Arial"/>
                <a:cs typeface="Arial"/>
                <a:sym typeface="Arial"/>
              </a:defRPr>
            </a:pPr>
            <a:endParaRPr sz="2400" dirty="0"/>
          </a:p>
          <a:p>
            <a:pPr marL="342900" indent="-342900" defTabSz="642915">
              <a:spcBef>
                <a:spcPts val="0"/>
              </a:spcBef>
              <a:buFont typeface="Arial" panose="020B0604020202020204" pitchFamily="34" charset="0"/>
              <a:buChar char="•"/>
              <a:defRPr sz="3200">
                <a:uFill>
                  <a:solidFill>
                    <a:srgbClr val="000000"/>
                  </a:solidFill>
                </a:uFill>
                <a:latin typeface="Arial"/>
                <a:ea typeface="Arial"/>
                <a:cs typeface="Arial"/>
                <a:sym typeface="Arial"/>
              </a:defRPr>
            </a:pPr>
            <a:r>
              <a:rPr lang="en-US" sz="2400" b="1" dirty="0"/>
              <a:t>Theory: </a:t>
            </a:r>
            <a:r>
              <a:rPr lang="en-US" sz="2400" dirty="0"/>
              <a:t>B</a:t>
            </a:r>
            <a:r>
              <a:rPr sz="2400" dirty="0"/>
              <a:t>asic pricing models, prices as probabilities</a:t>
            </a:r>
          </a:p>
          <a:p>
            <a:pPr marL="342900" indent="-342900" defTabSz="642915">
              <a:spcBef>
                <a:spcPts val="0"/>
              </a:spcBef>
              <a:buFont typeface="Arial" panose="020B0604020202020204" pitchFamily="34" charset="0"/>
              <a:buChar char="•"/>
              <a:defRPr sz="3200">
                <a:uFill>
                  <a:solidFill>
                    <a:srgbClr val="000000"/>
                  </a:solidFill>
                </a:uFill>
                <a:latin typeface="Arial"/>
                <a:ea typeface="Arial"/>
                <a:cs typeface="Arial"/>
                <a:sym typeface="Arial"/>
              </a:defRPr>
            </a:pPr>
            <a:endParaRPr sz="2400" dirty="0"/>
          </a:p>
          <a:p>
            <a:pPr marL="342900" indent="-342900" defTabSz="642915">
              <a:spcBef>
                <a:spcPts val="0"/>
              </a:spcBef>
              <a:buFont typeface="Arial" panose="020B0604020202020204" pitchFamily="34" charset="0"/>
              <a:buChar char="•"/>
              <a:defRPr sz="3200">
                <a:uFill>
                  <a:solidFill>
                    <a:srgbClr val="000000"/>
                  </a:solidFill>
                </a:uFill>
                <a:latin typeface="Arial"/>
                <a:ea typeface="Arial"/>
                <a:cs typeface="Arial"/>
                <a:sym typeface="Arial"/>
              </a:defRPr>
            </a:pPr>
            <a:r>
              <a:rPr lang="en-US" sz="2400" b="1" dirty="0"/>
              <a:t>Practice examples: </a:t>
            </a:r>
            <a:r>
              <a:rPr lang="en-US" sz="2400" dirty="0"/>
              <a:t>P</a:t>
            </a:r>
            <a:r>
              <a:rPr sz="2400" dirty="0"/>
              <a:t>rediction markets working in the wild</a:t>
            </a:r>
          </a:p>
          <a:p>
            <a:pPr marL="342900" indent="-342900" defTabSz="642915">
              <a:spcBef>
                <a:spcPts val="0"/>
              </a:spcBef>
              <a:buFont typeface="Arial" panose="020B0604020202020204" pitchFamily="34" charset="0"/>
              <a:buChar char="•"/>
              <a:defRPr sz="3200">
                <a:uFill>
                  <a:solidFill>
                    <a:srgbClr val="000000"/>
                  </a:solidFill>
                </a:uFill>
                <a:latin typeface="Arial"/>
                <a:ea typeface="Arial"/>
                <a:cs typeface="Arial"/>
                <a:sym typeface="Arial"/>
              </a:defRPr>
            </a:pPr>
            <a:endParaRPr sz="2400" dirty="0"/>
          </a:p>
          <a:p>
            <a:pPr marL="342900" indent="-342900" defTabSz="642915">
              <a:spcBef>
                <a:spcPts val="0"/>
              </a:spcBef>
              <a:buFont typeface="Arial" panose="020B0604020202020204" pitchFamily="34" charset="0"/>
              <a:buChar char="•"/>
              <a:defRPr sz="3200">
                <a:uFill>
                  <a:solidFill>
                    <a:srgbClr val="000000"/>
                  </a:solidFill>
                </a:uFill>
                <a:latin typeface="Arial"/>
                <a:ea typeface="Arial"/>
                <a:cs typeface="Arial"/>
                <a:sym typeface="Arial"/>
              </a:defRPr>
            </a:pPr>
            <a:r>
              <a:rPr lang="en-US" sz="2400" b="1" dirty="0"/>
              <a:t>Case study: </a:t>
            </a:r>
            <a:r>
              <a:rPr lang="en-US" sz="2400" dirty="0"/>
              <a:t>In</a:t>
            </a:r>
            <a:r>
              <a:rPr sz="2400" dirty="0"/>
              <a:t>teresting findings from Google's PM</a:t>
            </a:r>
          </a:p>
        </p:txBody>
      </p:sp>
    </p:spTree>
    <p:extLst>
      <p:ext uri="{BB962C8B-B14F-4D97-AF65-F5344CB8AC3E}">
        <p14:creationId xmlns:p14="http://schemas.microsoft.com/office/powerpoint/2010/main" val="229498559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IMG_0014.png" descr="IMG_0014.png"/>
          <p:cNvPicPr>
            <a:picLocks noChangeAspect="1"/>
          </p:cNvPicPr>
          <p:nvPr/>
        </p:nvPicPr>
        <p:blipFill>
          <a:blip r:embed="rId2"/>
          <a:srcRect l="3454" t="11943" r="3454" b="16003"/>
          <a:stretch>
            <a:fillRect/>
          </a:stretch>
        </p:blipFill>
        <p:spPr>
          <a:xfrm rot="3065">
            <a:off x="1839887" y="958266"/>
            <a:ext cx="8512272" cy="4941401"/>
          </a:xfrm>
          <a:prstGeom prst="rect">
            <a:avLst/>
          </a:prstGeom>
          <a:ln w="12700">
            <a:solidFill>
              <a:schemeClr val="tx1"/>
            </a:solidFill>
            <a:miter lim="400000"/>
          </a:ln>
        </p:spPr>
      </p:pic>
      <p:pic>
        <p:nvPicPr>
          <p:cNvPr id="302" name="Rectangle Square" descr="Rectangle Square"/>
          <p:cNvPicPr>
            <a:picLocks/>
          </p:cNvPicPr>
          <p:nvPr/>
        </p:nvPicPr>
        <p:blipFill>
          <a:blip r:embed="rId3">
            <a:alphaModFix amt="45000"/>
          </a:blip>
          <a:stretch>
            <a:fillRect/>
          </a:stretch>
        </p:blipFill>
        <p:spPr>
          <a:xfrm rot="10800000">
            <a:off x="1962410" y="2839806"/>
            <a:ext cx="6446952" cy="241503"/>
          </a:xfrm>
          <a:prstGeom prst="rect">
            <a:avLst/>
          </a:prstGeom>
          <a:effectLst>
            <a:outerShdw blurRad="25400" dist="25400" dir="2388334" rotWithShape="0">
              <a:srgbClr val="000000">
                <a:alpha val="79310"/>
              </a:srgbClr>
            </a:outerShdw>
          </a:effectLst>
        </p:spPr>
      </p:pic>
      <p:sp>
        <p:nvSpPr>
          <p:cNvPr id="303" name="New hires more likely to take optimistic positions and more likely to hold short positions, but less likely to over invest in favorites..."/>
          <p:cNvSpPr txBox="1"/>
          <p:nvPr/>
        </p:nvSpPr>
        <p:spPr>
          <a:xfrm>
            <a:off x="2006402" y="982753"/>
            <a:ext cx="6899815" cy="59138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400">
                <a:latin typeface="Marker Felt"/>
                <a:ea typeface="Marker Felt"/>
                <a:cs typeface="Marker Felt"/>
                <a:sym typeface="Marker Felt"/>
              </a:defRPr>
            </a:lvl1pPr>
          </a:lstStyle>
          <a:p>
            <a:r>
              <a:rPr sz="1687" dirty="0">
                <a:latin typeface="Arial" panose="020B0604020202020204" pitchFamily="34" charset="0"/>
                <a:cs typeface="Arial" panose="020B0604020202020204" pitchFamily="34" charset="0"/>
              </a:rPr>
              <a:t>New hires more likely to take optimistic positions and more likely to hold short positions, but less likely to over invest in favorites...</a:t>
            </a:r>
          </a:p>
        </p:txBody>
      </p:sp>
    </p:spTree>
    <p:extLst>
      <p:ext uri="{BB962C8B-B14F-4D97-AF65-F5344CB8AC3E}">
        <p14:creationId xmlns:p14="http://schemas.microsoft.com/office/powerpoint/2010/main" val="200913088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02"/>
                                        </p:tgtEl>
                                        <p:attrNameLst>
                                          <p:attrName>style.visibility</p:attrName>
                                        </p:attrNameLst>
                                      </p:cBhvr>
                                      <p:to>
                                        <p:strVal val="visible"/>
                                      </p:to>
                                    </p:set>
                                    <p:animEffect transition="in" filter="wipe(left)">
                                      <p:cBhvr>
                                        <p:cTn id="7" dur="10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IMG_0014.png" descr="IMG_0014.png"/>
          <p:cNvPicPr>
            <a:picLocks noChangeAspect="1"/>
          </p:cNvPicPr>
          <p:nvPr/>
        </p:nvPicPr>
        <p:blipFill>
          <a:blip r:embed="rId2"/>
          <a:srcRect l="3454" t="11943" r="3454" b="16003"/>
          <a:stretch>
            <a:fillRect/>
          </a:stretch>
        </p:blipFill>
        <p:spPr>
          <a:xfrm rot="3065">
            <a:off x="1839887" y="958266"/>
            <a:ext cx="8512272" cy="4941401"/>
          </a:xfrm>
          <a:prstGeom prst="rect">
            <a:avLst/>
          </a:prstGeom>
          <a:ln w="12700">
            <a:solidFill>
              <a:schemeClr val="tx1"/>
            </a:solidFill>
            <a:miter lim="400000"/>
          </a:ln>
        </p:spPr>
      </p:pic>
      <p:pic>
        <p:nvPicPr>
          <p:cNvPr id="306" name="Rectangle Square" descr="Rectangle Square"/>
          <p:cNvPicPr>
            <a:picLocks/>
          </p:cNvPicPr>
          <p:nvPr/>
        </p:nvPicPr>
        <p:blipFill>
          <a:blip r:embed="rId3">
            <a:alphaModFix amt="45000"/>
          </a:blip>
          <a:stretch>
            <a:fillRect/>
          </a:stretch>
        </p:blipFill>
        <p:spPr>
          <a:xfrm rot="10800000">
            <a:off x="1983823" y="2197369"/>
            <a:ext cx="6446953" cy="241503"/>
          </a:xfrm>
          <a:prstGeom prst="rect">
            <a:avLst/>
          </a:prstGeom>
          <a:effectLst>
            <a:outerShdw blurRad="25400" dist="25400" dir="2388334" rotWithShape="0">
              <a:srgbClr val="000000">
                <a:alpha val="79310"/>
              </a:srgbClr>
            </a:outerShdw>
          </a:effectLst>
        </p:spPr>
      </p:pic>
      <p:sp>
        <p:nvSpPr>
          <p:cNvPr id="307" name="Coders act the same way..."/>
          <p:cNvSpPr txBox="1"/>
          <p:nvPr/>
        </p:nvSpPr>
        <p:spPr>
          <a:xfrm>
            <a:off x="1992953" y="1030682"/>
            <a:ext cx="6899815" cy="33175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400">
                <a:latin typeface="Marker Felt"/>
                <a:ea typeface="Marker Felt"/>
                <a:cs typeface="Marker Felt"/>
                <a:sym typeface="Marker Felt"/>
              </a:defRPr>
            </a:lvl1pPr>
          </a:lstStyle>
          <a:p>
            <a:r>
              <a:rPr sz="1687" dirty="0">
                <a:latin typeface="Arial" panose="020B0604020202020204" pitchFamily="34" charset="0"/>
                <a:cs typeface="Arial" panose="020B0604020202020204" pitchFamily="34" charset="0"/>
              </a:rPr>
              <a:t>Coders act the same way...</a:t>
            </a:r>
          </a:p>
        </p:txBody>
      </p:sp>
    </p:spTree>
    <p:extLst>
      <p:ext uri="{BB962C8B-B14F-4D97-AF65-F5344CB8AC3E}">
        <p14:creationId xmlns:p14="http://schemas.microsoft.com/office/powerpoint/2010/main" val="3668139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06"/>
                                        </p:tgtEl>
                                        <p:attrNameLst>
                                          <p:attrName>style.visibility</p:attrName>
                                        </p:attrNameLst>
                                      </p:cBhvr>
                                      <p:to>
                                        <p:strVal val="visible"/>
                                      </p:to>
                                    </p:set>
                                    <p:animEffect transition="in" filter="wipe(left)">
                                      <p:cBhvr>
                                        <p:cTn id="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IMG_0014.png" descr="IMG_0014.png"/>
          <p:cNvPicPr>
            <a:picLocks noChangeAspect="1"/>
          </p:cNvPicPr>
          <p:nvPr/>
        </p:nvPicPr>
        <p:blipFill>
          <a:blip r:embed="rId2"/>
          <a:srcRect l="3454" t="11943" r="3454" b="16003"/>
          <a:stretch>
            <a:fillRect/>
          </a:stretch>
        </p:blipFill>
        <p:spPr>
          <a:xfrm rot="3065">
            <a:off x="1839887" y="958266"/>
            <a:ext cx="8512272" cy="4941401"/>
          </a:xfrm>
          <a:prstGeom prst="rect">
            <a:avLst/>
          </a:prstGeom>
          <a:ln w="12700">
            <a:solidFill>
              <a:schemeClr val="tx1"/>
            </a:solidFill>
            <a:miter lim="400000"/>
          </a:ln>
        </p:spPr>
      </p:pic>
      <p:pic>
        <p:nvPicPr>
          <p:cNvPr id="310" name="Rectangle Square" descr="Rectangle Square"/>
          <p:cNvPicPr>
            <a:picLocks/>
          </p:cNvPicPr>
          <p:nvPr/>
        </p:nvPicPr>
        <p:blipFill>
          <a:blip r:embed="rId3">
            <a:alphaModFix amt="45000"/>
          </a:blip>
          <a:stretch>
            <a:fillRect/>
          </a:stretch>
        </p:blipFill>
        <p:spPr>
          <a:xfrm rot="10800000">
            <a:off x="1973118" y="4214176"/>
            <a:ext cx="8518807" cy="246857"/>
          </a:xfrm>
          <a:prstGeom prst="rect">
            <a:avLst/>
          </a:prstGeom>
          <a:effectLst>
            <a:outerShdw blurRad="25400" dist="25400" dir="2388334" rotWithShape="0">
              <a:srgbClr val="000000">
                <a:alpha val="79310"/>
              </a:srgbClr>
            </a:outerShdw>
          </a:effectLst>
        </p:spPr>
      </p:pic>
      <p:sp>
        <p:nvSpPr>
          <p:cNvPr id="311" name="More experienced traders are more likely to trade against the market's biases..."/>
          <p:cNvSpPr txBox="1"/>
          <p:nvPr/>
        </p:nvSpPr>
        <p:spPr>
          <a:xfrm>
            <a:off x="1973118" y="973326"/>
            <a:ext cx="6899815" cy="59138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a:defRPr sz="2400">
                <a:latin typeface="Marker Felt"/>
                <a:ea typeface="Marker Felt"/>
                <a:cs typeface="Marker Felt"/>
                <a:sym typeface="Marker Felt"/>
              </a:defRPr>
            </a:lvl1pPr>
          </a:lstStyle>
          <a:p>
            <a:r>
              <a:rPr sz="1687" dirty="0">
                <a:latin typeface="Arial" panose="020B0604020202020204" pitchFamily="34" charset="0"/>
                <a:cs typeface="Arial" panose="020B0604020202020204" pitchFamily="34" charset="0"/>
              </a:rPr>
              <a:t>More experienced traders are more likely to trade against the market's biases...</a:t>
            </a:r>
          </a:p>
        </p:txBody>
      </p:sp>
    </p:spTree>
    <p:extLst>
      <p:ext uri="{BB962C8B-B14F-4D97-AF65-F5344CB8AC3E}">
        <p14:creationId xmlns:p14="http://schemas.microsoft.com/office/powerpoint/2010/main" val="159788965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10"/>
                                        </p:tgtEl>
                                        <p:attrNameLst>
                                          <p:attrName>style.visibility</p:attrName>
                                        </p:attrNameLst>
                                      </p:cBhvr>
                                      <p:to>
                                        <p:strVal val="visible"/>
                                      </p:to>
                                    </p:set>
                                    <p:animEffect transition="in" filter="wipe(left)">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DEDC2E-8DBD-2D44-BEF7-1FFA4DCC2128}"/>
              </a:ext>
            </a:extLst>
          </p:cNvPr>
          <p:cNvSpPr>
            <a:spLocks noGrp="1"/>
          </p:cNvSpPr>
          <p:nvPr>
            <p:ph type="title"/>
          </p:nvPr>
        </p:nvSpPr>
        <p:spPr/>
        <p:txBody>
          <a:bodyPr/>
          <a:lstStyle/>
          <a:p>
            <a:r>
              <a:rPr lang="en-US" dirty="0"/>
              <a:t>Correlations</a:t>
            </a:r>
          </a:p>
        </p:txBody>
      </p:sp>
      <p:sp>
        <p:nvSpPr>
          <p:cNvPr id="6" name="AKA information market or event futures…">
            <a:extLst>
              <a:ext uri="{FF2B5EF4-FFF2-40B4-BE49-F238E27FC236}">
                <a16:creationId xmlns:a16="http://schemas.microsoft.com/office/drawing/2014/main" id="{84CB2841-8D4B-0047-8131-9127AE668602}"/>
              </a:ext>
            </a:extLst>
          </p:cNvPr>
          <p:cNvSpPr txBox="1">
            <a:spLocks noGrp="1"/>
          </p:cNvSpPr>
          <p:nvPr>
            <p:ph type="body" idx="1"/>
          </p:nvPr>
        </p:nvSpPr>
        <p:spPr>
          <a:xfrm>
            <a:off x="338095" y="1339120"/>
            <a:ext cx="11515809" cy="4618620"/>
          </a:xfrm>
          <a:prstGeom prst="rect">
            <a:avLst/>
          </a:prstGeom>
        </p:spPr>
        <p:txBody>
          <a:bodyPr>
            <a:noAutofit/>
          </a:bodyPr>
          <a:lstStyle/>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Study information flows using measures of "proximity":</a:t>
            </a:r>
          </a:p>
          <a:p>
            <a:pPr marL="1028700" lvl="1" indent="-342900" defTabSz="546477">
              <a:buSzPct val="100000"/>
              <a:defRPr sz="2720">
                <a:uFill>
                  <a:solidFill>
                    <a:srgbClr val="000000"/>
                  </a:solidFill>
                </a:uFill>
                <a:latin typeface="Arial"/>
                <a:ea typeface="Arial"/>
                <a:cs typeface="Arial"/>
                <a:sym typeface="Arial"/>
              </a:defRPr>
            </a:pPr>
            <a:r>
              <a:rPr lang="en-US" sz="2400" dirty="0"/>
              <a:t>Geographical</a:t>
            </a:r>
          </a:p>
          <a:p>
            <a:pPr marL="1028700" lvl="1" indent="-342900" defTabSz="546477">
              <a:buSzPct val="100000"/>
              <a:defRPr sz="2720">
                <a:uFill>
                  <a:solidFill>
                    <a:srgbClr val="000000"/>
                  </a:solidFill>
                </a:uFill>
                <a:latin typeface="Arial"/>
                <a:ea typeface="Arial"/>
                <a:cs typeface="Arial"/>
                <a:sym typeface="Arial"/>
              </a:defRPr>
            </a:pPr>
            <a:r>
              <a:rPr lang="en-US" sz="2400" dirty="0"/>
              <a:t>Organizational</a:t>
            </a:r>
          </a:p>
          <a:p>
            <a:pPr marL="1028700" lvl="1" indent="-342900" defTabSz="546477">
              <a:buSzPct val="100000"/>
              <a:defRPr sz="2720">
                <a:uFill>
                  <a:solidFill>
                    <a:srgbClr val="000000"/>
                  </a:solidFill>
                </a:uFill>
                <a:latin typeface="Arial"/>
                <a:ea typeface="Arial"/>
                <a:cs typeface="Arial"/>
                <a:sym typeface="Arial"/>
              </a:defRPr>
            </a:pPr>
            <a:r>
              <a:rPr lang="en-US" sz="2400" dirty="0"/>
              <a:t>Social </a:t>
            </a:r>
          </a:p>
          <a:p>
            <a:pPr marL="1028700" lvl="1" indent="-342900" defTabSz="546477">
              <a:buSzPct val="100000"/>
              <a:defRPr sz="2720">
                <a:uFill>
                  <a:solidFill>
                    <a:srgbClr val="000000"/>
                  </a:solidFill>
                </a:uFill>
                <a:latin typeface="Arial"/>
                <a:ea typeface="Arial"/>
                <a:cs typeface="Arial"/>
                <a:sym typeface="Arial"/>
              </a:defRPr>
            </a:pPr>
            <a:r>
              <a:rPr lang="en-US" sz="2400" dirty="0"/>
              <a:t>Demographic</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Take the participants in each trade to be exogenous (This is reasonable, since it would be largely determined by when they have time available e.g., while code is being compiled and tested)</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Predict the size and direction of the trades from the prior positions of proximate colleagues </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endParaRPr lang="en-US" sz="2400" dirty="0"/>
          </a:p>
        </p:txBody>
      </p:sp>
    </p:spTree>
    <p:extLst>
      <p:ext uri="{BB962C8B-B14F-4D97-AF65-F5344CB8AC3E}">
        <p14:creationId xmlns:p14="http://schemas.microsoft.com/office/powerpoint/2010/main" val="301710369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DEDC2E-8DBD-2D44-BEF7-1FFA4DCC2128}"/>
              </a:ext>
            </a:extLst>
          </p:cNvPr>
          <p:cNvSpPr>
            <a:spLocks noGrp="1"/>
          </p:cNvSpPr>
          <p:nvPr>
            <p:ph type="title"/>
          </p:nvPr>
        </p:nvSpPr>
        <p:spPr/>
        <p:txBody>
          <a:bodyPr/>
          <a:lstStyle/>
          <a:p>
            <a:r>
              <a:rPr lang="en-US" dirty="0"/>
              <a:t>Correlations</a:t>
            </a:r>
          </a:p>
        </p:txBody>
      </p:sp>
      <p:sp>
        <p:nvSpPr>
          <p:cNvPr id="6" name="AKA information market or event futures…">
            <a:extLst>
              <a:ext uri="{FF2B5EF4-FFF2-40B4-BE49-F238E27FC236}">
                <a16:creationId xmlns:a16="http://schemas.microsoft.com/office/drawing/2014/main" id="{84CB2841-8D4B-0047-8131-9127AE668602}"/>
              </a:ext>
            </a:extLst>
          </p:cNvPr>
          <p:cNvSpPr txBox="1">
            <a:spLocks noGrp="1"/>
          </p:cNvSpPr>
          <p:nvPr>
            <p:ph type="body" idx="1"/>
          </p:nvPr>
        </p:nvSpPr>
        <p:spPr>
          <a:xfrm>
            <a:off x="338095" y="1339120"/>
            <a:ext cx="11515809" cy="4618620"/>
          </a:xfrm>
          <a:prstGeom prst="rect">
            <a:avLst/>
          </a:prstGeom>
        </p:spPr>
        <p:txBody>
          <a:bodyPr>
            <a:noAutofit/>
          </a:bodyPr>
          <a:lstStyle/>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If trader </a:t>
            </a:r>
            <a:r>
              <a:rPr lang="en-US" sz="2400" dirty="0" err="1"/>
              <a:t>i</a:t>
            </a:r>
            <a:r>
              <a:rPr lang="en-US" sz="2400" dirty="0"/>
              <a:t> buys a security from trader j at some price, we can infer that i’s subjective belief about its payoff probability is higher than j’s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If a third trader k holds a large long position in the security prior to the trade, we can infer that her subjective belief about the value of the security is higher than if she were holding a short position</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Test whether the buyer in a particular transaction is more proximate to other traders with prior long positions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endParaRPr lang="en-US" sz="2400" dirty="0"/>
          </a:p>
        </p:txBody>
      </p:sp>
    </p:spTree>
    <p:extLst>
      <p:ext uri="{BB962C8B-B14F-4D97-AF65-F5344CB8AC3E}">
        <p14:creationId xmlns:p14="http://schemas.microsoft.com/office/powerpoint/2010/main" val="205430424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 name="IMG_0015.png" descr="IMG_0015.png"/>
          <p:cNvPicPr>
            <a:picLocks noChangeAspect="1"/>
          </p:cNvPicPr>
          <p:nvPr/>
        </p:nvPicPr>
        <p:blipFill>
          <a:blip r:embed="rId2"/>
          <a:srcRect l="4508" t="12958" r="4508" b="16471"/>
          <a:stretch>
            <a:fillRect/>
          </a:stretch>
        </p:blipFill>
        <p:spPr>
          <a:xfrm>
            <a:off x="1936161" y="1009194"/>
            <a:ext cx="8319542" cy="4839683"/>
          </a:xfrm>
          <a:prstGeom prst="rect">
            <a:avLst/>
          </a:prstGeom>
          <a:ln w="12700">
            <a:solidFill>
              <a:schemeClr val="tx1"/>
            </a:solidFill>
            <a:miter lim="400000"/>
          </a:ln>
        </p:spPr>
      </p:pic>
      <p:pic>
        <p:nvPicPr>
          <p:cNvPr id="327" name="Worst column headings ever! Worst column headings ever!" descr="Worst column headings ever! Worst column headings ever!"/>
          <p:cNvPicPr>
            <a:picLocks/>
          </p:cNvPicPr>
          <p:nvPr/>
        </p:nvPicPr>
        <p:blipFill>
          <a:blip r:embed="rId3"/>
          <a:stretch>
            <a:fillRect/>
          </a:stretch>
        </p:blipFill>
        <p:spPr>
          <a:xfrm>
            <a:off x="5355744" y="1088010"/>
            <a:ext cx="5270880" cy="1282425"/>
          </a:xfrm>
          <a:prstGeom prst="rect">
            <a:avLst/>
          </a:prstGeom>
          <a:effectLst>
            <a:outerShdw blurRad="38100" dist="25400" dir="5400000" rotWithShape="0">
              <a:srgbClr val="000000">
                <a:alpha val="50000"/>
              </a:srgbClr>
            </a:outerShdw>
          </a:effectLst>
        </p:spPr>
      </p:pic>
      <p:grpSp>
        <p:nvGrpSpPr>
          <p:cNvPr id="332" name="Group"/>
          <p:cNvGrpSpPr/>
          <p:nvPr/>
        </p:nvGrpSpPr>
        <p:grpSpPr>
          <a:xfrm>
            <a:off x="5940249" y="634154"/>
            <a:ext cx="4786647" cy="2190135"/>
            <a:chOff x="-175071" y="-175071"/>
            <a:chExt cx="6807675" cy="3114858"/>
          </a:xfrm>
        </p:grpSpPr>
        <p:pic>
          <p:nvPicPr>
            <p:cNvPr id="328" name="Line Line" descr="Line Line"/>
            <p:cNvPicPr>
              <a:picLocks/>
            </p:cNvPicPr>
            <p:nvPr/>
          </p:nvPicPr>
          <p:blipFill>
            <a:blip r:embed="rId4"/>
            <a:stretch>
              <a:fillRect/>
            </a:stretch>
          </p:blipFill>
          <p:spPr>
            <a:xfrm rot="20514148">
              <a:off x="438985" y="1249007"/>
              <a:ext cx="5579562" cy="266701"/>
            </a:xfrm>
            <a:prstGeom prst="rect">
              <a:avLst/>
            </a:prstGeom>
            <a:effectLst/>
          </p:spPr>
        </p:pic>
        <p:pic>
          <p:nvPicPr>
            <p:cNvPr id="330" name="Line Line" descr="Line Line"/>
            <p:cNvPicPr>
              <a:picLocks/>
            </p:cNvPicPr>
            <p:nvPr/>
          </p:nvPicPr>
          <p:blipFill>
            <a:blip r:embed="rId5"/>
            <a:stretch>
              <a:fillRect/>
            </a:stretch>
          </p:blipFill>
          <p:spPr>
            <a:xfrm rot="12190657">
              <a:off x="-416827" y="1249007"/>
              <a:ext cx="7291185" cy="266701"/>
            </a:xfrm>
            <a:prstGeom prst="rect">
              <a:avLst/>
            </a:prstGeom>
            <a:effectLst/>
          </p:spPr>
        </p:pic>
      </p:grpSp>
    </p:spTree>
    <p:extLst>
      <p:ext uri="{BB962C8B-B14F-4D97-AF65-F5344CB8AC3E}">
        <p14:creationId xmlns:p14="http://schemas.microsoft.com/office/powerpoint/2010/main" val="272211594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327"/>
                                        </p:tgtEl>
                                        <p:attrNameLst>
                                          <p:attrName>style.visibility</p:attrName>
                                        </p:attrNameLst>
                                      </p:cBhvr>
                                      <p:to>
                                        <p:strVal val="visible"/>
                                      </p:to>
                                    </p:set>
                                    <p:anim calcmode="lin" valueType="num">
                                      <p:cBhvr>
                                        <p:cTn id="7" dur="500" fill="hold"/>
                                        <p:tgtEl>
                                          <p:spTgt spid="327"/>
                                        </p:tgtEl>
                                        <p:attrNameLst>
                                          <p:attrName>ppt_w</p:attrName>
                                        </p:attrNameLst>
                                      </p:cBhvr>
                                      <p:tavLst>
                                        <p:tav tm="0">
                                          <p:val>
                                            <p:fltVal val="0"/>
                                          </p:val>
                                        </p:tav>
                                        <p:tav tm="100000">
                                          <p:val>
                                            <p:strVal val="#ppt_w"/>
                                          </p:val>
                                        </p:tav>
                                      </p:tavLst>
                                    </p:anim>
                                    <p:anim calcmode="lin" valueType="num">
                                      <p:cBhvr>
                                        <p:cTn id="8" dur="500" fill="hold"/>
                                        <p:tgtEl>
                                          <p:spTgt spid="32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iterate>
                                    <p:tmAbs val="0"/>
                                  </p:iterate>
                                  <p:childTnLst>
                                    <p:set>
                                      <p:cBhvr>
                                        <p:cTn id="12" fill="hold"/>
                                        <p:tgtEl>
                                          <p:spTgt spid="332"/>
                                        </p:tgtEl>
                                        <p:attrNameLst>
                                          <p:attrName>style.visibility</p:attrName>
                                        </p:attrNameLst>
                                      </p:cBhvr>
                                      <p:to>
                                        <p:strVal val="visible"/>
                                      </p:to>
                                    </p:set>
                                    <p:animEffect transition="in" filter="wipe(down)">
                                      <p:cBhvr>
                                        <p:cTn id="13"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advAuto="0"/>
      <p:bldP spid="332"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IMG_0015.png" descr="IMG_0015.png"/>
          <p:cNvPicPr>
            <a:picLocks noChangeAspect="1"/>
          </p:cNvPicPr>
          <p:nvPr/>
        </p:nvPicPr>
        <p:blipFill>
          <a:blip r:embed="rId2"/>
          <a:srcRect l="4508" t="12958" r="4508" b="16471"/>
          <a:stretch>
            <a:fillRect/>
          </a:stretch>
        </p:blipFill>
        <p:spPr>
          <a:xfrm>
            <a:off x="1936161" y="1009194"/>
            <a:ext cx="8319542" cy="4839683"/>
          </a:xfrm>
          <a:prstGeom prst="rect">
            <a:avLst/>
          </a:prstGeom>
          <a:ln w="12700">
            <a:solidFill>
              <a:schemeClr val="tx1"/>
            </a:solidFill>
            <a:miter lim="400000"/>
          </a:ln>
        </p:spPr>
      </p:pic>
      <p:pic>
        <p:nvPicPr>
          <p:cNvPr id="335" name="Line Line" descr="Line Line"/>
          <p:cNvPicPr>
            <a:picLocks/>
          </p:cNvPicPr>
          <p:nvPr/>
        </p:nvPicPr>
        <p:blipFill>
          <a:blip r:embed="rId3"/>
          <a:stretch>
            <a:fillRect/>
          </a:stretch>
        </p:blipFill>
        <p:spPr>
          <a:xfrm>
            <a:off x="5519690" y="1355893"/>
            <a:ext cx="5283428" cy="730611"/>
          </a:xfrm>
          <a:prstGeom prst="rect">
            <a:avLst/>
          </a:prstGeom>
          <a:effectLst/>
        </p:spPr>
      </p:pic>
      <p:sp>
        <p:nvSpPr>
          <p:cNvPr id="337" name="Mystery dimension of increasingly narrowing definition of proximate"/>
          <p:cNvSpPr txBox="1"/>
          <p:nvPr/>
        </p:nvSpPr>
        <p:spPr>
          <a:xfrm>
            <a:off x="6718101" y="1009123"/>
            <a:ext cx="3312019" cy="59138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sz="2400"/>
            </a:lvl1pPr>
          </a:lstStyle>
          <a:p>
            <a:r>
              <a:rPr sz="1687" dirty="0">
                <a:latin typeface="Arial" panose="020B0604020202020204" pitchFamily="34" charset="0"/>
                <a:cs typeface="Arial" panose="020B0604020202020204" pitchFamily="34" charset="0"/>
              </a:rPr>
              <a:t>Mystery dimension of increasingly narrowing definition of proximate</a:t>
            </a:r>
          </a:p>
        </p:txBody>
      </p:sp>
    </p:spTree>
    <p:extLst>
      <p:ext uri="{BB962C8B-B14F-4D97-AF65-F5344CB8AC3E}">
        <p14:creationId xmlns:p14="http://schemas.microsoft.com/office/powerpoint/2010/main" val="89333762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G_0015.png" descr="IMG_0015.png"/>
          <p:cNvPicPr>
            <a:picLocks noChangeAspect="1"/>
          </p:cNvPicPr>
          <p:nvPr/>
        </p:nvPicPr>
        <p:blipFill>
          <a:blip r:embed="rId2"/>
          <a:srcRect l="4508" t="12958" r="4508" b="16471"/>
          <a:stretch>
            <a:fillRect/>
          </a:stretch>
        </p:blipFill>
        <p:spPr>
          <a:xfrm>
            <a:off x="1936161" y="1009194"/>
            <a:ext cx="8319542" cy="4839683"/>
          </a:xfrm>
          <a:prstGeom prst="rect">
            <a:avLst/>
          </a:prstGeom>
          <a:ln w="12700">
            <a:solidFill>
              <a:schemeClr val="tx1"/>
            </a:solidFill>
            <a:miter lim="400000"/>
          </a:ln>
        </p:spPr>
      </p:pic>
      <p:grpSp>
        <p:nvGrpSpPr>
          <p:cNvPr id="353" name="Group"/>
          <p:cNvGrpSpPr/>
          <p:nvPr/>
        </p:nvGrpSpPr>
        <p:grpSpPr>
          <a:xfrm>
            <a:off x="2068640" y="2955715"/>
            <a:ext cx="8518809" cy="789464"/>
            <a:chOff x="-114301" y="-20015"/>
            <a:chExt cx="12115639" cy="1122792"/>
          </a:xfrm>
        </p:grpSpPr>
        <p:pic>
          <p:nvPicPr>
            <p:cNvPr id="351" name="Rectangle Square" descr="Rectangle Square"/>
            <p:cNvPicPr>
              <a:picLocks/>
            </p:cNvPicPr>
            <p:nvPr/>
          </p:nvPicPr>
          <p:blipFill>
            <a:blip r:embed="rId3">
              <a:alphaModFix amt="45000"/>
            </a:blip>
            <a:stretch>
              <a:fillRect/>
            </a:stretch>
          </p:blipFill>
          <p:spPr>
            <a:xfrm rot="10800000">
              <a:off x="-114301" y="751692"/>
              <a:ext cx="12115639" cy="351085"/>
            </a:xfrm>
            <a:prstGeom prst="rect">
              <a:avLst/>
            </a:prstGeom>
            <a:effectLst>
              <a:outerShdw blurRad="25400" dist="25400" dir="2388334" rotWithShape="0">
                <a:srgbClr val="000000">
                  <a:alpha val="79310"/>
                </a:srgbClr>
              </a:outerShdw>
            </a:effectLst>
          </p:spPr>
        </p:pic>
        <p:sp>
          <p:nvSpPr>
            <p:cNvPr id="352" name="Most correlation between employees sharing an office"/>
            <p:cNvSpPr/>
            <p:nvPr/>
          </p:nvSpPr>
          <p:spPr>
            <a:xfrm>
              <a:off x="1076247" y="-20015"/>
              <a:ext cx="8134801" cy="47183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sz="2400">
                  <a:latin typeface="Marker Felt"/>
                  <a:ea typeface="Marker Felt"/>
                  <a:cs typeface="Marker Felt"/>
                  <a:sym typeface="Marker Felt"/>
                </a:defRPr>
              </a:lvl1pPr>
            </a:lstStyle>
            <a:p>
              <a:r>
                <a:rPr sz="1687" b="1" dirty="0">
                  <a:latin typeface="Arial" panose="020B0604020202020204" pitchFamily="34" charset="0"/>
                  <a:cs typeface="Arial" panose="020B0604020202020204" pitchFamily="34" charset="0"/>
                </a:rPr>
                <a:t>Most correlation between employees sharing an office</a:t>
              </a:r>
            </a:p>
          </p:txBody>
        </p:sp>
      </p:grpSp>
      <p:pic>
        <p:nvPicPr>
          <p:cNvPr id="9" name="Line Line" descr="Line Line">
            <a:extLst>
              <a:ext uri="{FF2B5EF4-FFF2-40B4-BE49-F238E27FC236}">
                <a16:creationId xmlns:a16="http://schemas.microsoft.com/office/drawing/2014/main" id="{249CB24E-C0DF-AF4C-AE4E-ADA6D033F12D}"/>
              </a:ext>
            </a:extLst>
          </p:cNvPr>
          <p:cNvPicPr>
            <a:picLocks/>
          </p:cNvPicPr>
          <p:nvPr/>
        </p:nvPicPr>
        <p:blipFill>
          <a:blip r:embed="rId4"/>
          <a:stretch>
            <a:fillRect/>
          </a:stretch>
        </p:blipFill>
        <p:spPr>
          <a:xfrm>
            <a:off x="5519690" y="1355893"/>
            <a:ext cx="5283428" cy="730611"/>
          </a:xfrm>
          <a:prstGeom prst="rect">
            <a:avLst/>
          </a:prstGeom>
          <a:effectLst/>
        </p:spPr>
      </p:pic>
      <p:sp>
        <p:nvSpPr>
          <p:cNvPr id="10" name="kind of in same general area">
            <a:extLst>
              <a:ext uri="{FF2B5EF4-FFF2-40B4-BE49-F238E27FC236}">
                <a16:creationId xmlns:a16="http://schemas.microsoft.com/office/drawing/2014/main" id="{A0F62617-76A6-8E48-8953-C20A39F339A0}"/>
              </a:ext>
            </a:extLst>
          </p:cNvPr>
          <p:cNvSpPr txBox="1"/>
          <p:nvPr/>
        </p:nvSpPr>
        <p:spPr>
          <a:xfrm>
            <a:off x="5661096" y="674797"/>
            <a:ext cx="1326075" cy="85100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2400"/>
            </a:lvl1pPr>
          </a:lstStyle>
          <a:p>
            <a:pPr algn="ctr"/>
            <a:r>
              <a:rPr lang="en-US" sz="1687" dirty="0">
                <a:latin typeface="Arial" panose="020B0604020202020204" pitchFamily="34" charset="0"/>
                <a:cs typeface="Arial" panose="020B0604020202020204" pitchFamily="34" charset="0"/>
              </a:rPr>
              <a:t>K</a:t>
            </a:r>
            <a:r>
              <a:rPr sz="1687" dirty="0">
                <a:latin typeface="Arial" panose="020B0604020202020204" pitchFamily="34" charset="0"/>
                <a:cs typeface="Arial" panose="020B0604020202020204" pitchFamily="34" charset="0"/>
              </a:rPr>
              <a:t>ind of in same general area</a:t>
            </a:r>
          </a:p>
        </p:txBody>
      </p:sp>
      <p:sp>
        <p:nvSpPr>
          <p:cNvPr id="11" name="one person sitting on the other's lap">
            <a:extLst>
              <a:ext uri="{FF2B5EF4-FFF2-40B4-BE49-F238E27FC236}">
                <a16:creationId xmlns:a16="http://schemas.microsoft.com/office/drawing/2014/main" id="{5E1C2476-C211-4D4E-BEB6-0B858EE9BBE9}"/>
              </a:ext>
            </a:extLst>
          </p:cNvPr>
          <p:cNvSpPr txBox="1"/>
          <p:nvPr/>
        </p:nvSpPr>
        <p:spPr>
          <a:xfrm>
            <a:off x="8454652" y="646062"/>
            <a:ext cx="1462346" cy="85100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2400"/>
            </a:lvl1pPr>
          </a:lstStyle>
          <a:p>
            <a:pPr algn="ctr"/>
            <a:r>
              <a:rPr lang="en-US" sz="1687" dirty="0"/>
              <a:t>One person sitting on the other's lap</a:t>
            </a:r>
            <a:endParaRPr sz="1687" dirty="0"/>
          </a:p>
        </p:txBody>
      </p:sp>
    </p:spTree>
    <p:extLst>
      <p:ext uri="{BB962C8B-B14F-4D97-AF65-F5344CB8AC3E}">
        <p14:creationId xmlns:p14="http://schemas.microsoft.com/office/powerpoint/2010/main" val="371707859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53"/>
                                        </p:tgtEl>
                                        <p:attrNameLst>
                                          <p:attrName>style.visibility</p:attrName>
                                        </p:attrNameLst>
                                      </p:cBhvr>
                                      <p:to>
                                        <p:strVal val="visible"/>
                                      </p:to>
                                    </p:set>
                                    <p:animEffect transition="in" filter="wipe(left)">
                                      <p:cBhvr>
                                        <p:cTn id="7" dur="1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IMG_0015.png" descr="IMG_0015.png"/>
          <p:cNvPicPr>
            <a:picLocks noChangeAspect="1"/>
          </p:cNvPicPr>
          <p:nvPr/>
        </p:nvPicPr>
        <p:blipFill>
          <a:blip r:embed="rId2"/>
          <a:srcRect l="4508" t="12958" r="4508" b="16471"/>
          <a:stretch>
            <a:fillRect/>
          </a:stretch>
        </p:blipFill>
        <p:spPr>
          <a:xfrm>
            <a:off x="1936161" y="1009194"/>
            <a:ext cx="8319542" cy="4839683"/>
          </a:xfrm>
          <a:prstGeom prst="rect">
            <a:avLst/>
          </a:prstGeom>
          <a:ln w="12700">
            <a:solidFill>
              <a:schemeClr val="tx1"/>
            </a:solidFill>
            <a:miter lim="400000"/>
          </a:ln>
        </p:spPr>
      </p:pic>
      <p:grpSp>
        <p:nvGrpSpPr>
          <p:cNvPr id="362" name="Group"/>
          <p:cNvGrpSpPr/>
          <p:nvPr/>
        </p:nvGrpSpPr>
        <p:grpSpPr>
          <a:xfrm>
            <a:off x="1997203" y="2877257"/>
            <a:ext cx="8518809" cy="589514"/>
            <a:chOff x="-114301" y="-20017"/>
            <a:chExt cx="12115639" cy="838419"/>
          </a:xfrm>
        </p:grpSpPr>
        <p:pic>
          <p:nvPicPr>
            <p:cNvPr id="360" name="Rectangle Square" descr="Rectangle Square"/>
            <p:cNvPicPr>
              <a:picLocks/>
            </p:cNvPicPr>
            <p:nvPr/>
          </p:nvPicPr>
          <p:blipFill>
            <a:blip r:embed="rId3">
              <a:alphaModFix amt="45000"/>
            </a:blip>
            <a:stretch>
              <a:fillRect/>
            </a:stretch>
          </p:blipFill>
          <p:spPr>
            <a:xfrm rot="10800000">
              <a:off x="-114301" y="467316"/>
              <a:ext cx="12115639" cy="351086"/>
            </a:xfrm>
            <a:prstGeom prst="rect">
              <a:avLst/>
            </a:prstGeom>
            <a:effectLst>
              <a:outerShdw blurRad="25400" dist="25400" dir="2388334" rotWithShape="0">
                <a:srgbClr val="000000">
                  <a:alpha val="79310"/>
                </a:srgbClr>
              </a:outerShdw>
            </a:effectLst>
          </p:spPr>
        </p:pic>
        <p:sp>
          <p:nvSpPr>
            <p:cNvPr id="361" name="Correlation decreases with distance, even on the same floor"/>
            <p:cNvSpPr/>
            <p:nvPr/>
          </p:nvSpPr>
          <p:spPr>
            <a:xfrm>
              <a:off x="2228584" y="-20017"/>
              <a:ext cx="8786753" cy="47183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a:defRPr sz="2400">
                  <a:latin typeface="Marker Felt"/>
                  <a:ea typeface="Marker Felt"/>
                  <a:cs typeface="Marker Felt"/>
                  <a:sym typeface="Marker Felt"/>
                </a:defRPr>
              </a:lvl1pPr>
            </a:lstStyle>
            <a:p>
              <a:r>
                <a:rPr sz="1687" b="1" dirty="0">
                  <a:latin typeface="Arial" panose="020B0604020202020204" pitchFamily="34" charset="0"/>
                  <a:cs typeface="Arial" panose="020B0604020202020204" pitchFamily="34" charset="0"/>
                </a:rPr>
                <a:t>Correlation decreases with distance, even on the same floor</a:t>
              </a:r>
            </a:p>
          </p:txBody>
        </p:sp>
      </p:grpSp>
      <p:pic>
        <p:nvPicPr>
          <p:cNvPr id="9" name="Line Line" descr="Line Line">
            <a:extLst>
              <a:ext uri="{FF2B5EF4-FFF2-40B4-BE49-F238E27FC236}">
                <a16:creationId xmlns:a16="http://schemas.microsoft.com/office/drawing/2014/main" id="{1720738C-A310-554B-AD66-D0C7C0E81632}"/>
              </a:ext>
            </a:extLst>
          </p:cNvPr>
          <p:cNvPicPr>
            <a:picLocks/>
          </p:cNvPicPr>
          <p:nvPr/>
        </p:nvPicPr>
        <p:blipFill>
          <a:blip r:embed="rId4"/>
          <a:stretch>
            <a:fillRect/>
          </a:stretch>
        </p:blipFill>
        <p:spPr>
          <a:xfrm>
            <a:off x="5519690" y="1355893"/>
            <a:ext cx="5283428" cy="730611"/>
          </a:xfrm>
          <a:prstGeom prst="rect">
            <a:avLst/>
          </a:prstGeom>
          <a:effectLst/>
        </p:spPr>
      </p:pic>
      <p:sp>
        <p:nvSpPr>
          <p:cNvPr id="10" name="kind of in same general area">
            <a:extLst>
              <a:ext uri="{FF2B5EF4-FFF2-40B4-BE49-F238E27FC236}">
                <a16:creationId xmlns:a16="http://schemas.microsoft.com/office/drawing/2014/main" id="{D085221F-4DD3-CC48-A6D7-E8BF8BC8227F}"/>
              </a:ext>
            </a:extLst>
          </p:cNvPr>
          <p:cNvSpPr txBox="1"/>
          <p:nvPr/>
        </p:nvSpPr>
        <p:spPr>
          <a:xfrm>
            <a:off x="5661096" y="674797"/>
            <a:ext cx="1326075" cy="85100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2400"/>
            </a:lvl1pPr>
          </a:lstStyle>
          <a:p>
            <a:pPr algn="ctr"/>
            <a:r>
              <a:rPr lang="en-US" sz="1687" dirty="0">
                <a:latin typeface="Arial" panose="020B0604020202020204" pitchFamily="34" charset="0"/>
                <a:cs typeface="Arial" panose="020B0604020202020204" pitchFamily="34" charset="0"/>
              </a:rPr>
              <a:t>K</a:t>
            </a:r>
            <a:r>
              <a:rPr sz="1687" dirty="0">
                <a:latin typeface="Arial" panose="020B0604020202020204" pitchFamily="34" charset="0"/>
                <a:cs typeface="Arial" panose="020B0604020202020204" pitchFamily="34" charset="0"/>
              </a:rPr>
              <a:t>ind of in same general area</a:t>
            </a:r>
          </a:p>
        </p:txBody>
      </p:sp>
      <p:sp>
        <p:nvSpPr>
          <p:cNvPr id="11" name="one person sitting on the other's lap">
            <a:extLst>
              <a:ext uri="{FF2B5EF4-FFF2-40B4-BE49-F238E27FC236}">
                <a16:creationId xmlns:a16="http://schemas.microsoft.com/office/drawing/2014/main" id="{1CBDAA39-FA4E-1948-AF47-4D5A19769D8D}"/>
              </a:ext>
            </a:extLst>
          </p:cNvPr>
          <p:cNvSpPr txBox="1"/>
          <p:nvPr/>
        </p:nvSpPr>
        <p:spPr>
          <a:xfrm>
            <a:off x="8454652" y="646062"/>
            <a:ext cx="1462346" cy="85100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2400"/>
            </a:lvl1pPr>
          </a:lstStyle>
          <a:p>
            <a:pPr algn="ctr"/>
            <a:r>
              <a:rPr lang="en-US" sz="1687" dirty="0"/>
              <a:t>One person sitting on the other's lap</a:t>
            </a:r>
            <a:endParaRPr sz="1687" dirty="0"/>
          </a:p>
        </p:txBody>
      </p:sp>
    </p:spTree>
    <p:extLst>
      <p:ext uri="{BB962C8B-B14F-4D97-AF65-F5344CB8AC3E}">
        <p14:creationId xmlns:p14="http://schemas.microsoft.com/office/powerpoint/2010/main" val="258750664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62"/>
                                        </p:tgtEl>
                                        <p:attrNameLst>
                                          <p:attrName>style.visibility</p:attrName>
                                        </p:attrNameLst>
                                      </p:cBhvr>
                                      <p:to>
                                        <p:strVal val="visible"/>
                                      </p:to>
                                    </p:set>
                                    <p:animEffect transition="in" filter="wipe(left)">
                                      <p:cBhvr>
                                        <p:cTn id="7" dur="10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 name="IMG_0016.png" descr="IMG_0016.png"/>
          <p:cNvPicPr>
            <a:picLocks noChangeAspect="1"/>
          </p:cNvPicPr>
          <p:nvPr/>
        </p:nvPicPr>
        <p:blipFill>
          <a:blip r:embed="rId2"/>
          <a:srcRect l="4566" t="5776" r="8489" b="7103"/>
          <a:stretch>
            <a:fillRect/>
          </a:stretch>
        </p:blipFill>
        <p:spPr>
          <a:xfrm>
            <a:off x="2120893" y="441740"/>
            <a:ext cx="7950142" cy="5974653"/>
          </a:xfrm>
          <a:prstGeom prst="rect">
            <a:avLst/>
          </a:prstGeom>
          <a:ln w="12700">
            <a:solidFill>
              <a:schemeClr val="tx1"/>
            </a:solidFill>
            <a:miter lim="400000"/>
          </a:ln>
        </p:spPr>
      </p:pic>
      <p:sp>
        <p:nvSpPr>
          <p:cNvPr id="2" name="TextBox 1">
            <a:extLst>
              <a:ext uri="{FF2B5EF4-FFF2-40B4-BE49-F238E27FC236}">
                <a16:creationId xmlns:a16="http://schemas.microsoft.com/office/drawing/2014/main" id="{3EC2C4DF-9859-D144-948B-559E780C6768}"/>
              </a:ext>
            </a:extLst>
          </p:cNvPr>
          <p:cNvSpPr txBox="1"/>
          <p:nvPr/>
        </p:nvSpPr>
        <p:spPr>
          <a:xfrm>
            <a:off x="1687398" y="2919130"/>
            <a:ext cx="8125905" cy="369332"/>
          </a:xfrm>
          <a:prstGeom prst="rect">
            <a:avLst/>
          </a:prstGeom>
          <a:no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DA4964B2-F3B8-9845-AE90-0E4B9991BE9E}"/>
              </a:ext>
            </a:extLst>
          </p:cNvPr>
          <p:cNvGrpSpPr/>
          <p:nvPr/>
        </p:nvGrpSpPr>
        <p:grpSpPr>
          <a:xfrm>
            <a:off x="1957419" y="2395451"/>
            <a:ext cx="8687072" cy="1995490"/>
            <a:chOff x="1957419" y="2395451"/>
            <a:chExt cx="8687072" cy="1995490"/>
          </a:xfrm>
        </p:grpSpPr>
        <p:pic>
          <p:nvPicPr>
            <p:cNvPr id="367" name="Rectangle Square" descr="Rectangle Square"/>
            <p:cNvPicPr>
              <a:picLocks/>
            </p:cNvPicPr>
            <p:nvPr/>
          </p:nvPicPr>
          <p:blipFill>
            <a:blip r:embed="rId3">
              <a:alphaModFix amt="45000"/>
            </a:blip>
            <a:stretch>
              <a:fillRect/>
            </a:stretch>
          </p:blipFill>
          <p:spPr>
            <a:xfrm rot="10800000">
              <a:off x="2125682" y="2395451"/>
              <a:ext cx="8518809" cy="246858"/>
            </a:xfrm>
            <a:prstGeom prst="rect">
              <a:avLst/>
            </a:prstGeom>
            <a:effectLst>
              <a:outerShdw blurRad="25400" dist="25400" dir="2388334" rotWithShape="0">
                <a:srgbClr val="000000">
                  <a:alpha val="79310"/>
                </a:srgbClr>
              </a:outerShdw>
            </a:effectLst>
          </p:spPr>
        </p:pic>
        <p:pic>
          <p:nvPicPr>
            <p:cNvPr id="368" name="Rectangle Square" descr="Rectangle Square"/>
            <p:cNvPicPr>
              <a:picLocks/>
            </p:cNvPicPr>
            <p:nvPr/>
          </p:nvPicPr>
          <p:blipFill>
            <a:blip r:embed="rId3">
              <a:alphaModFix amt="45000"/>
            </a:blip>
            <a:stretch>
              <a:fillRect/>
            </a:stretch>
          </p:blipFill>
          <p:spPr>
            <a:xfrm rot="10800000">
              <a:off x="2107822" y="2672272"/>
              <a:ext cx="8518809" cy="246857"/>
            </a:xfrm>
            <a:prstGeom prst="rect">
              <a:avLst/>
            </a:prstGeom>
            <a:effectLst>
              <a:outerShdw blurRad="25400" dist="25400" dir="2388334" rotWithShape="0">
                <a:srgbClr val="000000">
                  <a:alpha val="79310"/>
                </a:srgbClr>
              </a:outerShdw>
            </a:effectLst>
          </p:spPr>
        </p:pic>
        <p:sp>
          <p:nvSpPr>
            <p:cNvPr id="3" name="TextBox 2">
              <a:extLst>
                <a:ext uri="{FF2B5EF4-FFF2-40B4-BE49-F238E27FC236}">
                  <a16:creationId xmlns:a16="http://schemas.microsoft.com/office/drawing/2014/main" id="{3259B242-0FC1-AF41-AC2E-BA4A99D7AAA5}"/>
                </a:ext>
              </a:extLst>
            </p:cNvPr>
            <p:cNvSpPr txBox="1"/>
            <p:nvPr/>
          </p:nvSpPr>
          <p:spPr>
            <a:xfrm>
              <a:off x="1957419" y="3067502"/>
              <a:ext cx="8277090" cy="1323439"/>
            </a:xfrm>
            <a:prstGeom prst="rect">
              <a:avLst/>
            </a:prstGeom>
            <a:solidFill>
              <a:schemeClr val="bg1">
                <a:alpha val="74000"/>
              </a:schemeClr>
            </a:solidFill>
            <a:ln>
              <a:solidFill>
                <a:schemeClr val="tx1"/>
              </a:solidFill>
            </a:ln>
          </p:spPr>
          <p:txBody>
            <a:bodyPr wrap="square" rtlCol="0">
              <a:spAutoFit/>
            </a:bodyPr>
            <a:lstStyle/>
            <a:p>
              <a:r>
                <a:rPr lang="en-US" sz="2000" dirty="0">
                  <a:solidFill>
                    <a:sysClr val="windowText" lastClr="000000"/>
                  </a:solidFill>
                  <a:latin typeface="Arial" panose="020B0604020202020204" pitchFamily="34" charset="0"/>
                  <a:cs typeface="Arial" panose="020B0604020202020204" pitchFamily="34" charset="0"/>
                </a:rPr>
                <a:t>"We find that measures of social connections, either self‐reported on the April 2006 survey or inferred from subscriptions to email lists, do not explain trading correlations well. A </a:t>
              </a:r>
              <a:r>
                <a:rPr lang="en-US" sz="2000" b="1" dirty="0">
                  <a:solidFill>
                    <a:sysClr val="windowText" lastClr="000000"/>
                  </a:solidFill>
                  <a:latin typeface="Arial" panose="020B0604020202020204" pitchFamily="34" charset="0"/>
                  <a:cs typeface="Arial" panose="020B0604020202020204" pitchFamily="34" charset="0"/>
                </a:rPr>
                <a:t>history of reviewing each other’s code or overlapping on a project </a:t>
              </a:r>
              <a:r>
                <a:rPr lang="en-US" sz="2000" dirty="0">
                  <a:solidFill>
                    <a:sysClr val="windowText" lastClr="000000"/>
                  </a:solidFill>
                  <a:latin typeface="Arial" panose="020B0604020202020204" pitchFamily="34" charset="0"/>
                  <a:cs typeface="Arial" panose="020B0604020202020204" pitchFamily="34" charset="0"/>
                </a:rPr>
                <a:t>does, however." </a:t>
              </a:r>
            </a:p>
          </p:txBody>
        </p:sp>
      </p:grpSp>
    </p:spTree>
    <p:extLst>
      <p:ext uri="{BB962C8B-B14F-4D97-AF65-F5344CB8AC3E}">
        <p14:creationId xmlns:p14="http://schemas.microsoft.com/office/powerpoint/2010/main" val="1880062130"/>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AKA information market or event futures…"/>
          <p:cNvSpPr txBox="1">
            <a:spLocks noGrp="1"/>
          </p:cNvSpPr>
          <p:nvPr>
            <p:ph type="body" idx="1"/>
          </p:nvPr>
        </p:nvSpPr>
        <p:spPr>
          <a:xfrm>
            <a:off x="399673" y="1348547"/>
            <a:ext cx="5190422" cy="4793836"/>
          </a:xfrm>
          <a:prstGeom prst="rect">
            <a:avLst/>
          </a:prstGeom>
        </p:spPr>
        <p:txBody>
          <a:bodyPr>
            <a:normAutofit/>
          </a:bodyPr>
          <a:lstStyle/>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sz="2400" dirty="0"/>
              <a:t>AKA </a:t>
            </a:r>
            <a:r>
              <a:rPr sz="2400" b="1" dirty="0"/>
              <a:t>information market</a:t>
            </a:r>
            <a:r>
              <a:rPr sz="2400" dirty="0"/>
              <a:t> or </a:t>
            </a:r>
            <a:r>
              <a:rPr sz="2400" b="1" dirty="0"/>
              <a:t>event futures</a:t>
            </a:r>
          </a:p>
          <a:p>
            <a:pPr marL="342900" indent="-342900" defTabSz="642915">
              <a:spcBef>
                <a:spcPts val="0"/>
              </a:spcBef>
              <a:buClr>
                <a:srgbClr val="000000"/>
              </a:buClr>
              <a:buFont typeface="Arial" panose="020B0604020202020204" pitchFamily="34" charset="0"/>
              <a:buChar char="•"/>
              <a:defRPr sz="3200">
                <a:uFill>
                  <a:solidFill>
                    <a:srgbClr val="000000"/>
                  </a:solidFill>
                </a:uFill>
                <a:latin typeface="Arial"/>
                <a:ea typeface="Arial"/>
                <a:cs typeface="Arial"/>
                <a:sym typeface="Arial"/>
              </a:defRPr>
            </a:pPr>
            <a:endParaRPr sz="2400" b="1"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sz="2400" dirty="0"/>
              <a:t>Traders buy/sell contracts which have a payout tied to the</a:t>
            </a:r>
            <a:r>
              <a:rPr lang="en-US" sz="2400" dirty="0"/>
              <a:t> </a:t>
            </a:r>
            <a:r>
              <a:rPr sz="2400" b="1" dirty="0"/>
              <a:t>unknown outcome of some future event</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sz="2400" b="1"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sz="2400" dirty="0"/>
              <a:t>Outcomes of events must be </a:t>
            </a:r>
            <a:r>
              <a:rPr sz="2400" b="1" dirty="0"/>
              <a:t>unambiguous</a:t>
            </a:r>
            <a:r>
              <a:rPr sz="2400" dirty="0"/>
              <a:t> and verifiable by some predetermined time</a:t>
            </a:r>
          </a:p>
        </p:txBody>
      </p:sp>
      <p:sp>
        <p:nvSpPr>
          <p:cNvPr id="3" name="Title 2">
            <a:extLst>
              <a:ext uri="{FF2B5EF4-FFF2-40B4-BE49-F238E27FC236}">
                <a16:creationId xmlns:a16="http://schemas.microsoft.com/office/drawing/2014/main" id="{5188047F-1BDA-BA44-A232-D313E1B84B7C}"/>
              </a:ext>
            </a:extLst>
          </p:cNvPr>
          <p:cNvSpPr>
            <a:spLocks noGrp="1"/>
          </p:cNvSpPr>
          <p:nvPr>
            <p:ph type="title"/>
          </p:nvPr>
        </p:nvSpPr>
        <p:spPr/>
        <p:txBody>
          <a:bodyPr/>
          <a:lstStyle/>
          <a:p>
            <a:r>
              <a:rPr lang="en-US" dirty="0"/>
              <a:t>Definitions</a:t>
            </a:r>
          </a:p>
        </p:txBody>
      </p:sp>
      <p:pic>
        <p:nvPicPr>
          <p:cNvPr id="8" name="Picture 7" descr="Graphical user interface, text, application, letter&#10;&#10;Description automatically generated">
            <a:extLst>
              <a:ext uri="{FF2B5EF4-FFF2-40B4-BE49-F238E27FC236}">
                <a16:creationId xmlns:a16="http://schemas.microsoft.com/office/drawing/2014/main" id="{EC4CE65C-A20C-5C48-BDDE-4CF5355D6FF9}"/>
              </a:ext>
            </a:extLst>
          </p:cNvPr>
          <p:cNvPicPr>
            <a:picLocks noChangeAspect="1"/>
          </p:cNvPicPr>
          <p:nvPr/>
        </p:nvPicPr>
        <p:blipFill>
          <a:blip r:embed="rId3"/>
          <a:stretch>
            <a:fillRect/>
          </a:stretch>
        </p:blipFill>
        <p:spPr>
          <a:xfrm>
            <a:off x="5837498" y="1427820"/>
            <a:ext cx="5699935" cy="2905538"/>
          </a:xfrm>
          <a:prstGeom prst="rect">
            <a:avLst/>
          </a:prstGeom>
          <a:ln>
            <a:solidFill>
              <a:schemeClr val="tx1"/>
            </a:solidFill>
          </a:ln>
        </p:spPr>
      </p:pic>
      <p:sp>
        <p:nvSpPr>
          <p:cNvPr id="11" name="AKA information market or event futures…">
            <a:extLst>
              <a:ext uri="{FF2B5EF4-FFF2-40B4-BE49-F238E27FC236}">
                <a16:creationId xmlns:a16="http://schemas.microsoft.com/office/drawing/2014/main" id="{6AF1A532-3DF5-4047-928D-A2130524A866}"/>
              </a:ext>
            </a:extLst>
          </p:cNvPr>
          <p:cNvSpPr txBox="1">
            <a:spLocks/>
          </p:cNvSpPr>
          <p:nvPr/>
        </p:nvSpPr>
        <p:spPr>
          <a:xfrm>
            <a:off x="5725394" y="4418541"/>
            <a:ext cx="5924141" cy="8840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9525" algn="ctr" defTabSz="642915">
              <a:spcBef>
                <a:spcPts val="0"/>
              </a:spcBef>
              <a:buSzPct val="100000"/>
              <a:defRPr sz="3200">
                <a:uFill>
                  <a:solidFill>
                    <a:srgbClr val="000000"/>
                  </a:solidFill>
                </a:uFill>
                <a:latin typeface="Arial"/>
                <a:ea typeface="Arial"/>
                <a:cs typeface="Arial"/>
                <a:sym typeface="Arial"/>
              </a:defRPr>
            </a:pPr>
            <a:r>
              <a:rPr lang="en-US" sz="1600" i="1" dirty="0" err="1">
                <a:uFill>
                  <a:solidFill>
                    <a:srgbClr val="000000"/>
                  </a:solidFill>
                </a:uFill>
                <a:latin typeface="Arial"/>
                <a:ea typeface="Arial"/>
                <a:cs typeface="Arial"/>
                <a:sym typeface="Arial"/>
              </a:rPr>
              <a:t>Predictit.org’s</a:t>
            </a:r>
            <a:r>
              <a:rPr lang="en-US" sz="1600" i="1" dirty="0">
                <a:uFill>
                  <a:solidFill>
                    <a:srgbClr val="000000"/>
                  </a:solidFill>
                </a:uFill>
                <a:latin typeface="Arial"/>
                <a:ea typeface="Arial"/>
                <a:cs typeface="Arial"/>
                <a:sym typeface="Arial"/>
              </a:rPr>
              <a:t> formal rules for the prediction “Will Donald Trump file to run for president before the end of 2021?”</a:t>
            </a:r>
          </a:p>
        </p:txBody>
      </p:sp>
    </p:spTree>
    <p:extLst>
      <p:ext uri="{BB962C8B-B14F-4D97-AF65-F5344CB8AC3E}">
        <p14:creationId xmlns:p14="http://schemas.microsoft.com/office/powerpoint/2010/main" val="147248601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 name="IMG_0016.png" descr="IMG_0016.png"/>
          <p:cNvPicPr>
            <a:picLocks noChangeAspect="1"/>
          </p:cNvPicPr>
          <p:nvPr/>
        </p:nvPicPr>
        <p:blipFill>
          <a:blip r:embed="rId2"/>
          <a:srcRect l="4566" t="5776" r="8489" b="7103"/>
          <a:stretch>
            <a:fillRect/>
          </a:stretch>
        </p:blipFill>
        <p:spPr>
          <a:xfrm>
            <a:off x="2120893" y="441740"/>
            <a:ext cx="7950142" cy="5974653"/>
          </a:xfrm>
          <a:prstGeom prst="rect">
            <a:avLst/>
          </a:prstGeom>
          <a:ln w="12700">
            <a:miter lim="400000"/>
          </a:ln>
        </p:spPr>
      </p:pic>
      <p:sp>
        <p:nvSpPr>
          <p:cNvPr id="375" name="&quot;The single best explanator is being within one or two steps on the organization chart (i.e., sharing a manager, being someone’s manager, or being someone’s manager’s manager).&quot;"/>
          <p:cNvSpPr/>
          <p:nvPr/>
        </p:nvSpPr>
        <p:spPr>
          <a:xfrm>
            <a:off x="3119886" y="2384716"/>
            <a:ext cx="6235965" cy="33175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2D2A2"/>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defRPr sz="2400">
                <a:latin typeface="Marker Felt"/>
                <a:ea typeface="Marker Felt"/>
                <a:cs typeface="Marker Felt"/>
                <a:sym typeface="Marker Felt"/>
              </a:defRPr>
            </a:pPr>
            <a:endParaRPr sz="1687"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3E379577-6805-A646-8949-ED3229F670D6}"/>
              </a:ext>
            </a:extLst>
          </p:cNvPr>
          <p:cNvGrpSpPr/>
          <p:nvPr/>
        </p:nvGrpSpPr>
        <p:grpSpPr>
          <a:xfrm>
            <a:off x="1957419" y="1929317"/>
            <a:ext cx="8687072" cy="2333064"/>
            <a:chOff x="1957419" y="1929317"/>
            <a:chExt cx="8687072" cy="2333064"/>
          </a:xfrm>
        </p:grpSpPr>
        <p:pic>
          <p:nvPicPr>
            <p:cNvPr id="373" name="Rectangle Square" descr="Rectangle Square"/>
            <p:cNvPicPr>
              <a:picLocks/>
            </p:cNvPicPr>
            <p:nvPr/>
          </p:nvPicPr>
          <p:blipFill>
            <a:blip r:embed="rId3">
              <a:alphaModFix amt="45000"/>
            </a:blip>
            <a:stretch>
              <a:fillRect/>
            </a:stretch>
          </p:blipFill>
          <p:spPr>
            <a:xfrm rot="10800000">
              <a:off x="2125682" y="4015523"/>
              <a:ext cx="8518809" cy="246858"/>
            </a:xfrm>
            <a:prstGeom prst="rect">
              <a:avLst/>
            </a:prstGeom>
            <a:effectLst>
              <a:outerShdw blurRad="25400" dist="25400" dir="2388334" rotWithShape="0">
                <a:srgbClr val="000000">
                  <a:alpha val="79310"/>
                </a:srgbClr>
              </a:outerShdw>
            </a:effectLst>
          </p:spPr>
        </p:pic>
        <p:pic>
          <p:nvPicPr>
            <p:cNvPr id="374" name="Rectangle Square" descr="Rectangle Square"/>
            <p:cNvPicPr>
              <a:picLocks/>
            </p:cNvPicPr>
            <p:nvPr/>
          </p:nvPicPr>
          <p:blipFill>
            <a:blip r:embed="rId3">
              <a:alphaModFix amt="45000"/>
            </a:blip>
            <a:stretch>
              <a:fillRect/>
            </a:stretch>
          </p:blipFill>
          <p:spPr>
            <a:xfrm rot="10800000">
              <a:off x="2125682" y="3102907"/>
              <a:ext cx="8518809" cy="246857"/>
            </a:xfrm>
            <a:prstGeom prst="rect">
              <a:avLst/>
            </a:prstGeom>
            <a:effectLst>
              <a:outerShdw blurRad="25400" dist="25400" dir="2388334" rotWithShape="0">
                <a:srgbClr val="000000">
                  <a:alpha val="79310"/>
                </a:srgbClr>
              </a:outerShdw>
            </a:effectLst>
          </p:spPr>
        </p:pic>
        <p:sp>
          <p:nvSpPr>
            <p:cNvPr id="7" name="TextBox 6">
              <a:extLst>
                <a:ext uri="{FF2B5EF4-FFF2-40B4-BE49-F238E27FC236}">
                  <a16:creationId xmlns:a16="http://schemas.microsoft.com/office/drawing/2014/main" id="{2371980D-3AEE-AF47-895E-47B5CC269A30}"/>
                </a:ext>
              </a:extLst>
            </p:cNvPr>
            <p:cNvSpPr txBox="1"/>
            <p:nvPr/>
          </p:nvSpPr>
          <p:spPr>
            <a:xfrm>
              <a:off x="1957419" y="1929317"/>
              <a:ext cx="8277090" cy="1015663"/>
            </a:xfrm>
            <a:prstGeom prst="rect">
              <a:avLst/>
            </a:prstGeom>
            <a:solidFill>
              <a:schemeClr val="bg1">
                <a:alpha val="74000"/>
              </a:schemeClr>
            </a:solidFill>
            <a:ln>
              <a:solidFill>
                <a:schemeClr val="tx1"/>
              </a:solidFill>
            </a:ln>
          </p:spPr>
          <p:txBody>
            <a:bodyPr wrap="square" rtlCol="0">
              <a:spAutoFit/>
            </a:bodyPr>
            <a:lstStyle/>
            <a:p>
              <a:pPr>
                <a:defRPr sz="2400">
                  <a:latin typeface="Marker Felt"/>
                  <a:ea typeface="Marker Felt"/>
                  <a:cs typeface="Marker Felt"/>
                  <a:sym typeface="Marker Felt"/>
                </a:defRPr>
              </a:pPr>
              <a:r>
                <a:rPr lang="en-US" sz="2000" dirty="0">
                  <a:latin typeface="Arial" panose="020B0604020202020204" pitchFamily="34" charset="0"/>
                  <a:cs typeface="Arial" panose="020B0604020202020204" pitchFamily="34" charset="0"/>
                </a:rPr>
                <a:t>"The </a:t>
              </a:r>
              <a:r>
                <a:rPr lang="en-US" sz="2000" b="1" dirty="0">
                  <a:latin typeface="Arial" panose="020B0604020202020204" pitchFamily="34" charset="0"/>
                  <a:cs typeface="Arial" panose="020B0604020202020204" pitchFamily="34" charset="0"/>
                </a:rPr>
                <a:t>single best explanator is being within one or two steps on the organization chart </a:t>
              </a:r>
              <a:r>
                <a:rPr lang="en-US" sz="2000" dirty="0">
                  <a:latin typeface="Arial" panose="020B0604020202020204" pitchFamily="34" charset="0"/>
                  <a:cs typeface="Arial" panose="020B0604020202020204" pitchFamily="34" charset="0"/>
                </a:rPr>
                <a:t>(i.e., sharing a manager, being someone’s manager, or being someone’s manager’s manager)."</a:t>
              </a:r>
            </a:p>
          </p:txBody>
        </p:sp>
      </p:grpSp>
    </p:spTree>
    <p:extLst>
      <p:ext uri="{BB962C8B-B14F-4D97-AF65-F5344CB8AC3E}">
        <p14:creationId xmlns:p14="http://schemas.microsoft.com/office/powerpoint/2010/main" val="179549972"/>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IMG_0016.png" descr="IMG_0016.png"/>
          <p:cNvPicPr>
            <a:picLocks noChangeAspect="1"/>
          </p:cNvPicPr>
          <p:nvPr/>
        </p:nvPicPr>
        <p:blipFill>
          <a:blip r:embed="rId2"/>
          <a:srcRect l="4566" t="5776" r="8489" b="7103"/>
          <a:stretch>
            <a:fillRect/>
          </a:stretch>
        </p:blipFill>
        <p:spPr>
          <a:xfrm>
            <a:off x="2120893" y="441740"/>
            <a:ext cx="7950142" cy="5974653"/>
          </a:xfrm>
          <a:prstGeom prst="rect">
            <a:avLst/>
          </a:prstGeom>
          <a:ln w="12700">
            <a:miter lim="400000"/>
          </a:ln>
        </p:spPr>
      </p:pic>
      <p:sp>
        <p:nvSpPr>
          <p:cNvPr id="380" name="&quot;...employees most likely to have correlated trading are those who are proximate organizationally or geographically and are not friends. One admittedly speculative interpretation of this result is that friends have better things to discuss than the subje"/>
          <p:cNvSpPr/>
          <p:nvPr/>
        </p:nvSpPr>
        <p:spPr>
          <a:xfrm>
            <a:off x="2131228" y="3102512"/>
            <a:ext cx="7929544" cy="33175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defRPr sz="2400">
                <a:latin typeface="Marker Felt"/>
                <a:ea typeface="Marker Felt"/>
                <a:cs typeface="Marker Felt"/>
                <a:sym typeface="Marker Felt"/>
              </a:defRPr>
            </a:pPr>
            <a:endParaRPr sz="1687" dirty="0"/>
          </a:p>
        </p:txBody>
      </p:sp>
      <p:grpSp>
        <p:nvGrpSpPr>
          <p:cNvPr id="2" name="Group 1">
            <a:extLst>
              <a:ext uri="{FF2B5EF4-FFF2-40B4-BE49-F238E27FC236}">
                <a16:creationId xmlns:a16="http://schemas.microsoft.com/office/drawing/2014/main" id="{509E1652-2993-B445-950F-2468DE21144B}"/>
              </a:ext>
            </a:extLst>
          </p:cNvPr>
          <p:cNvGrpSpPr/>
          <p:nvPr/>
        </p:nvGrpSpPr>
        <p:grpSpPr>
          <a:xfrm>
            <a:off x="1957419" y="1318138"/>
            <a:ext cx="8708491" cy="2753870"/>
            <a:chOff x="1957419" y="1318138"/>
            <a:chExt cx="8708491" cy="2753870"/>
          </a:xfrm>
        </p:grpSpPr>
        <p:pic>
          <p:nvPicPr>
            <p:cNvPr id="379" name="Rectangle Square" descr="Rectangle Square"/>
            <p:cNvPicPr>
              <a:picLocks/>
            </p:cNvPicPr>
            <p:nvPr/>
          </p:nvPicPr>
          <p:blipFill>
            <a:blip r:embed="rId3">
              <a:alphaModFix amt="45000"/>
            </a:blip>
            <a:stretch>
              <a:fillRect/>
            </a:stretch>
          </p:blipFill>
          <p:spPr>
            <a:xfrm rot="10800000">
              <a:off x="2147101" y="1603889"/>
              <a:ext cx="8518809" cy="246857"/>
            </a:xfrm>
            <a:prstGeom prst="rect">
              <a:avLst/>
            </a:prstGeom>
            <a:effectLst>
              <a:outerShdw blurRad="25400" dist="25400" dir="2388334" rotWithShape="0">
                <a:srgbClr val="000000">
                  <a:alpha val="79310"/>
                </a:srgbClr>
              </a:outerShdw>
            </a:effectLst>
          </p:spPr>
        </p:pic>
        <p:pic>
          <p:nvPicPr>
            <p:cNvPr id="381" name="Rectangle Square" descr="Rectangle Square"/>
            <p:cNvPicPr>
              <a:picLocks/>
            </p:cNvPicPr>
            <p:nvPr/>
          </p:nvPicPr>
          <p:blipFill>
            <a:blip r:embed="rId3">
              <a:alphaModFix amt="45000"/>
            </a:blip>
            <a:stretch>
              <a:fillRect/>
            </a:stretch>
          </p:blipFill>
          <p:spPr>
            <a:xfrm rot="10800000">
              <a:off x="2138171" y="1318138"/>
              <a:ext cx="8518809" cy="246857"/>
            </a:xfrm>
            <a:prstGeom prst="rect">
              <a:avLst/>
            </a:prstGeom>
            <a:effectLst>
              <a:outerShdw blurRad="25400" dist="25400" dir="2388334" rotWithShape="0">
                <a:srgbClr val="000000">
                  <a:alpha val="79310"/>
                </a:srgbClr>
              </a:outerShdw>
            </a:effectLst>
          </p:spPr>
        </p:pic>
        <p:sp>
          <p:nvSpPr>
            <p:cNvPr id="7" name="TextBox 6">
              <a:extLst>
                <a:ext uri="{FF2B5EF4-FFF2-40B4-BE49-F238E27FC236}">
                  <a16:creationId xmlns:a16="http://schemas.microsoft.com/office/drawing/2014/main" id="{C6BC66C9-6141-EF42-A965-00347B46CCF9}"/>
                </a:ext>
              </a:extLst>
            </p:cNvPr>
            <p:cNvSpPr txBox="1"/>
            <p:nvPr/>
          </p:nvSpPr>
          <p:spPr>
            <a:xfrm>
              <a:off x="1957419" y="2133016"/>
              <a:ext cx="8277090" cy="1938992"/>
            </a:xfrm>
            <a:prstGeom prst="rect">
              <a:avLst/>
            </a:prstGeom>
            <a:solidFill>
              <a:schemeClr val="bg1">
                <a:alpha val="74000"/>
              </a:schemeClr>
            </a:solidFill>
            <a:ln>
              <a:solidFill>
                <a:schemeClr val="tx1"/>
              </a:solidFill>
            </a:ln>
          </p:spPr>
          <p:txBody>
            <a:bodyPr wrap="square" rtlCol="0">
              <a:spAutoFit/>
            </a:bodyPr>
            <a:lstStyle/>
            <a:p>
              <a:pPr>
                <a:defRPr sz="2400">
                  <a:latin typeface="Marker Felt"/>
                  <a:ea typeface="Marker Felt"/>
                  <a:cs typeface="Marker Felt"/>
                  <a:sym typeface="Marker Felt"/>
                </a:defRPr>
              </a:pPr>
              <a:r>
                <a:rPr lang="en-US" sz="2000" dirty="0">
                  <a:latin typeface="Arial" panose="020B0604020202020204" pitchFamily="34" charset="0"/>
                  <a:cs typeface="Arial" panose="020B0604020202020204" pitchFamily="34" charset="0"/>
                </a:rPr>
                <a:t>"...employees most likely to have correlated trading are those who are proximate organizationally or geographically and are not friends. One admittedly speculative interpretation of this result is that </a:t>
              </a:r>
              <a:r>
                <a:rPr lang="en-US" sz="2000" b="1" dirty="0">
                  <a:latin typeface="Arial" panose="020B0604020202020204" pitchFamily="34" charset="0"/>
                  <a:cs typeface="Arial" panose="020B0604020202020204" pitchFamily="34" charset="0"/>
                </a:rPr>
                <a:t>friends have better things to discuss than the subjects of prediction markets</a:t>
              </a:r>
              <a:r>
                <a:rPr lang="en-US" sz="2000" dirty="0">
                  <a:latin typeface="Arial" panose="020B0604020202020204" pitchFamily="34" charset="0"/>
                  <a:cs typeface="Arial" panose="020B0604020202020204" pitchFamily="34" charset="0"/>
                </a:rPr>
                <a:t>, while the prediction markets provide a topic of conversation for those who are not friends."</a:t>
              </a:r>
            </a:p>
          </p:txBody>
        </p:sp>
      </p:grpSp>
    </p:spTree>
    <p:extLst>
      <p:ext uri="{BB962C8B-B14F-4D97-AF65-F5344CB8AC3E}">
        <p14:creationId xmlns:p14="http://schemas.microsoft.com/office/powerpoint/2010/main" val="2713469416"/>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1BAF6F-BB5F-6E41-80B8-0B8A514D14E3}"/>
              </a:ext>
            </a:extLst>
          </p:cNvPr>
          <p:cNvSpPr>
            <a:spLocks noGrp="1"/>
          </p:cNvSpPr>
          <p:nvPr>
            <p:ph type="title"/>
          </p:nvPr>
        </p:nvSpPr>
        <p:spPr/>
        <p:txBody>
          <a:bodyPr/>
          <a:lstStyle/>
          <a:p>
            <a:r>
              <a:rPr lang="en-US" dirty="0"/>
              <a:t>Summary</a:t>
            </a:r>
          </a:p>
        </p:txBody>
      </p:sp>
      <p:sp>
        <p:nvSpPr>
          <p:cNvPr id="6" name="AKA information market or event futures…">
            <a:extLst>
              <a:ext uri="{FF2B5EF4-FFF2-40B4-BE49-F238E27FC236}">
                <a16:creationId xmlns:a16="http://schemas.microsoft.com/office/drawing/2014/main" id="{B07D56C3-EDAD-654C-8275-2E236A51A227}"/>
              </a:ext>
            </a:extLst>
          </p:cNvPr>
          <p:cNvSpPr txBox="1">
            <a:spLocks noGrp="1"/>
          </p:cNvSpPr>
          <p:nvPr>
            <p:ph type="body" idx="1"/>
          </p:nvPr>
        </p:nvSpPr>
        <p:spPr>
          <a:xfrm>
            <a:off x="338095" y="1339120"/>
            <a:ext cx="11515809" cy="4778876"/>
          </a:xfrm>
          <a:prstGeom prst="rect">
            <a:avLst/>
          </a:prstGeom>
        </p:spPr>
        <p:txBody>
          <a:bodyPr>
            <a:noAutofit/>
          </a:bodyPr>
          <a:lstStyle/>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Prediction markets are simple securities markets that allow traders to profit from correct private information about the outcomes of future events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Individuals' desires to make money allows the market to aggregate all of the traders' beliefs, reflected in the price</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These markets have been shown to behave efficiently, and provide correct predictions with high accuracy</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Markets can be used by companies and researchers to make business decisions, study organizational structures, and measure social networks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r>
              <a:rPr lang="en-US" sz="2400" dirty="0"/>
              <a:t>Using prediction markets for this kind of research is more "real-time" and possibly more accurate than using retrospective surveys</a:t>
            </a:r>
          </a:p>
          <a:p>
            <a:pPr marL="342900" indent="-342900" defTabSz="546477">
              <a:buSzPct val="100000"/>
              <a:buFont typeface="Arial" panose="020B0604020202020204" pitchFamily="34" charset="0"/>
              <a:buChar char="•"/>
              <a:defRPr sz="2720">
                <a:uFill>
                  <a:solidFill>
                    <a:srgbClr val="000000"/>
                  </a:solidFill>
                </a:uFill>
                <a:latin typeface="Arial"/>
                <a:ea typeface="Arial"/>
                <a:cs typeface="Arial"/>
                <a:sym typeface="Arial"/>
              </a:defRPr>
            </a:pPr>
            <a:endParaRPr lang="en-US" sz="2400" dirty="0"/>
          </a:p>
        </p:txBody>
      </p:sp>
    </p:spTree>
    <p:extLst>
      <p:ext uri="{BB962C8B-B14F-4D97-AF65-F5344CB8AC3E}">
        <p14:creationId xmlns:p14="http://schemas.microsoft.com/office/powerpoint/2010/main" val="147891978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rediction Markets…"/>
          <p:cNvSpPr txBox="1"/>
          <p:nvPr/>
        </p:nvSpPr>
        <p:spPr>
          <a:xfrm>
            <a:off x="469410" y="101118"/>
            <a:ext cx="7804547" cy="5072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normAutofit/>
          </a:bodyPr>
          <a:lstStyle/>
          <a:p>
            <a:pPr defTabSz="642915">
              <a:defRPr sz="3200">
                <a:uFill>
                  <a:solidFill>
                    <a:srgbClr val="000000"/>
                  </a:solidFill>
                </a:uFill>
                <a:latin typeface="Arial"/>
                <a:ea typeface="Arial"/>
                <a:cs typeface="Arial"/>
                <a:sym typeface="Arial"/>
              </a:defRPr>
            </a:pPr>
            <a:r>
              <a:rPr sz="2250" dirty="0"/>
              <a:t>Prediction Markets </a:t>
            </a:r>
          </a:p>
          <a:p>
            <a:pPr defTabSz="642915">
              <a:defRPr sz="3200">
                <a:uFill>
                  <a:solidFill>
                    <a:srgbClr val="000000"/>
                  </a:solidFill>
                </a:uFill>
                <a:latin typeface="Arial"/>
                <a:ea typeface="Arial"/>
                <a:cs typeface="Arial"/>
                <a:sym typeface="Arial"/>
              </a:defRPr>
            </a:pPr>
            <a:r>
              <a:rPr sz="2250" dirty="0"/>
              <a:t>by Justin Wolfers and Eric </a:t>
            </a:r>
            <a:r>
              <a:rPr sz="2250" dirty="0" err="1"/>
              <a:t>Zitzewitz</a:t>
            </a:r>
            <a:endParaRPr sz="2250" dirty="0"/>
          </a:p>
          <a:p>
            <a:pPr defTabSz="642915">
              <a:defRPr sz="2000">
                <a:uFill>
                  <a:solidFill>
                    <a:srgbClr val="000000"/>
                  </a:solidFill>
                </a:uFill>
                <a:latin typeface="Arial"/>
                <a:ea typeface="Arial"/>
                <a:cs typeface="Arial"/>
                <a:sym typeface="Arial"/>
              </a:defRPr>
            </a:pPr>
            <a:r>
              <a:rPr sz="1406" dirty="0">
                <a:hlinkClick r:id="rId2">
                  <a:extLst>
                    <a:ext uri="{A12FA001-AC4F-418D-AE19-62706E023703}">
                      <ahyp:hlinkClr xmlns:ahyp="http://schemas.microsoft.com/office/drawing/2018/hyperlinkcolor" val="tx"/>
                    </a:ext>
                  </a:extLst>
                </a:hlinkClick>
              </a:rPr>
              <a:t>http://</a:t>
            </a:r>
            <a:r>
              <a:rPr sz="1406" dirty="0" err="1">
                <a:hlinkClick r:id="rId2">
                  <a:extLst>
                    <a:ext uri="{A12FA001-AC4F-418D-AE19-62706E023703}">
                      <ahyp:hlinkClr xmlns:ahyp="http://schemas.microsoft.com/office/drawing/2018/hyperlinkcolor" val="tx"/>
                    </a:ext>
                  </a:extLst>
                </a:hlinkClick>
              </a:rPr>
              <a:t>www.nber.org</a:t>
            </a:r>
            <a:r>
              <a:rPr sz="1406" dirty="0">
                <a:hlinkClick r:id="rId2">
                  <a:extLst>
                    <a:ext uri="{A12FA001-AC4F-418D-AE19-62706E023703}">
                      <ahyp:hlinkClr xmlns:ahyp="http://schemas.microsoft.com/office/drawing/2018/hyperlinkcolor" val="tx"/>
                    </a:ext>
                  </a:extLst>
                </a:hlinkClick>
              </a:rPr>
              <a:t>/papers/w10504.pdf</a:t>
            </a:r>
            <a:endParaRPr sz="1406" dirty="0"/>
          </a:p>
          <a:p>
            <a:pPr defTabSz="642915">
              <a:defRPr sz="1300">
                <a:uFill>
                  <a:solidFill>
                    <a:srgbClr val="000000"/>
                  </a:solidFill>
                </a:uFill>
                <a:latin typeface="Arial"/>
                <a:ea typeface="Arial"/>
                <a:cs typeface="Arial"/>
                <a:sym typeface="Arial"/>
              </a:defRPr>
            </a:pPr>
            <a:endParaRPr sz="914" dirty="0"/>
          </a:p>
          <a:p>
            <a:pPr defTabSz="642915">
              <a:defRPr sz="1300">
                <a:uFill>
                  <a:solidFill>
                    <a:srgbClr val="000000"/>
                  </a:solidFill>
                </a:uFill>
                <a:latin typeface="Arial"/>
                <a:ea typeface="Arial"/>
                <a:cs typeface="Arial"/>
                <a:sym typeface="Arial"/>
              </a:defRPr>
            </a:pPr>
            <a:endParaRPr sz="914" dirty="0"/>
          </a:p>
          <a:p>
            <a:pPr defTabSz="642915">
              <a:defRPr sz="1300">
                <a:uFill>
                  <a:solidFill>
                    <a:srgbClr val="000000"/>
                  </a:solidFill>
                </a:uFill>
                <a:latin typeface="Arial"/>
                <a:ea typeface="Arial"/>
                <a:cs typeface="Arial"/>
                <a:sym typeface="Arial"/>
              </a:defRPr>
            </a:pPr>
            <a:endParaRPr sz="914" dirty="0"/>
          </a:p>
          <a:p>
            <a:pPr defTabSz="642915">
              <a:defRPr sz="1300">
                <a:uFill>
                  <a:solidFill>
                    <a:srgbClr val="000000"/>
                  </a:solidFill>
                </a:uFill>
                <a:latin typeface="Arial"/>
                <a:ea typeface="Arial"/>
                <a:cs typeface="Arial"/>
                <a:sym typeface="Arial"/>
              </a:defRPr>
            </a:pPr>
            <a:endParaRPr sz="914" dirty="0"/>
          </a:p>
          <a:p>
            <a:pPr defTabSz="642915">
              <a:defRPr sz="3200">
                <a:uFill>
                  <a:solidFill>
                    <a:srgbClr val="000000"/>
                  </a:solidFill>
                </a:uFill>
                <a:latin typeface="Arial"/>
                <a:ea typeface="Arial"/>
                <a:cs typeface="Arial"/>
                <a:sym typeface="Arial"/>
              </a:defRPr>
            </a:pPr>
            <a:r>
              <a:rPr sz="2250" dirty="0"/>
              <a:t>Using Prediction Markets to Track Information Flows: Evidence from Google</a:t>
            </a:r>
          </a:p>
          <a:p>
            <a:pPr defTabSz="642915">
              <a:defRPr sz="3200">
                <a:uFill>
                  <a:solidFill>
                    <a:srgbClr val="000000"/>
                  </a:solidFill>
                </a:uFill>
                <a:latin typeface="Arial"/>
                <a:ea typeface="Arial"/>
                <a:cs typeface="Arial"/>
                <a:sym typeface="Arial"/>
              </a:defRPr>
            </a:pPr>
            <a:r>
              <a:rPr sz="2250" dirty="0"/>
              <a:t>by Bo Cowgill, Justin Wolfers, and Eric </a:t>
            </a:r>
            <a:r>
              <a:rPr sz="2250" dirty="0" err="1"/>
              <a:t>Zitzewitz</a:t>
            </a:r>
            <a:endParaRPr sz="2250" dirty="0"/>
          </a:p>
          <a:p>
            <a:pPr defTabSz="642915">
              <a:defRPr sz="2000">
                <a:uFill>
                  <a:solidFill>
                    <a:srgbClr val="000000"/>
                  </a:solidFill>
                </a:uFill>
                <a:latin typeface="Arial"/>
                <a:ea typeface="Arial"/>
                <a:cs typeface="Arial"/>
                <a:sym typeface="Arial"/>
              </a:defRPr>
            </a:pPr>
            <a:r>
              <a:rPr sz="1406" dirty="0">
                <a:hlinkClick r:id="rId3">
                  <a:extLst>
                    <a:ext uri="{A12FA001-AC4F-418D-AE19-62706E023703}">
                      <ahyp:hlinkClr xmlns:ahyp="http://schemas.microsoft.com/office/drawing/2018/hyperlinkcolor" val="tx"/>
                    </a:ext>
                  </a:extLst>
                </a:hlinkClick>
              </a:rPr>
              <a:t>http://www.eecs.harvard.edu/cs286r/courses/fall10/papers/GooglePredictionMarketPaper.pdf</a:t>
            </a:r>
          </a:p>
        </p:txBody>
      </p:sp>
      <p:sp>
        <p:nvSpPr>
          <p:cNvPr id="388" name="Sources"/>
          <p:cNvSpPr txBox="1">
            <a:spLocks noGrp="1"/>
          </p:cNvSpPr>
          <p:nvPr>
            <p:ph type="title"/>
          </p:nvPr>
        </p:nvSpPr>
        <p:spPr>
          <a:prstGeom prst="rect">
            <a:avLst/>
          </a:prstGeom>
        </p:spPr>
        <p:txBody>
          <a:bodyPr/>
          <a:lstStyle/>
          <a:p>
            <a:r>
              <a:t>Sources</a:t>
            </a:r>
          </a:p>
        </p:txBody>
      </p:sp>
    </p:spTree>
    <p:extLst>
      <p:ext uri="{BB962C8B-B14F-4D97-AF65-F5344CB8AC3E}">
        <p14:creationId xmlns:p14="http://schemas.microsoft.com/office/powerpoint/2010/main" val="174280034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9B3FCF-CDB4-334A-BCB5-67BFA8BF06A1}"/>
              </a:ext>
            </a:extLst>
          </p:cNvPr>
          <p:cNvSpPr>
            <a:spLocks noGrp="1"/>
          </p:cNvSpPr>
          <p:nvPr>
            <p:ph type="title"/>
          </p:nvPr>
        </p:nvSpPr>
        <p:spPr/>
        <p:txBody>
          <a:bodyPr/>
          <a:lstStyle/>
          <a:p>
            <a:r>
              <a:rPr lang="en-US" dirty="0"/>
              <a:t>Definitions</a:t>
            </a:r>
          </a:p>
        </p:txBody>
      </p:sp>
      <p:sp>
        <p:nvSpPr>
          <p:cNvPr id="6" name="AKA information market or event futures…">
            <a:extLst>
              <a:ext uri="{FF2B5EF4-FFF2-40B4-BE49-F238E27FC236}">
                <a16:creationId xmlns:a16="http://schemas.microsoft.com/office/drawing/2014/main" id="{5E130EF8-65EA-F047-AF5A-67E7860FDA5E}"/>
              </a:ext>
            </a:extLst>
          </p:cNvPr>
          <p:cNvSpPr txBox="1">
            <a:spLocks noGrp="1"/>
          </p:cNvSpPr>
          <p:nvPr>
            <p:ph type="body" idx="1"/>
          </p:nvPr>
        </p:nvSpPr>
        <p:spPr>
          <a:xfrm>
            <a:off x="399673" y="1348547"/>
            <a:ext cx="11129308" cy="1805619"/>
          </a:xfrm>
          <a:prstGeom prst="rect">
            <a:avLst/>
          </a:prstGeom>
        </p:spPr>
        <p:txBody>
          <a:bodyPr>
            <a:normAutofit/>
          </a:bodyPr>
          <a:lstStyle/>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b="1" dirty="0"/>
              <a:t>Bid/Ask</a:t>
            </a:r>
            <a:r>
              <a:rPr lang="en-US" sz="2400" dirty="0"/>
              <a:t>: Buyers/sellers choose prices and trades occur only when they match</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b="1" dirty="0"/>
              <a:t>Market Makers</a:t>
            </a:r>
            <a:r>
              <a:rPr lang="en-US" sz="2400" dirty="0"/>
              <a:t>: Individuals agree to make trades, profit from spread</a:t>
            </a:r>
          </a:p>
        </p:txBody>
      </p:sp>
    </p:spTree>
    <p:extLst>
      <p:ext uri="{BB962C8B-B14F-4D97-AF65-F5344CB8AC3E}">
        <p14:creationId xmlns:p14="http://schemas.microsoft.com/office/powerpoint/2010/main" val="1048436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9B3FCF-CDB4-334A-BCB5-67BFA8BF06A1}"/>
              </a:ext>
            </a:extLst>
          </p:cNvPr>
          <p:cNvSpPr>
            <a:spLocks noGrp="1"/>
          </p:cNvSpPr>
          <p:nvPr>
            <p:ph type="title"/>
          </p:nvPr>
        </p:nvSpPr>
        <p:spPr/>
        <p:txBody>
          <a:bodyPr/>
          <a:lstStyle/>
          <a:p>
            <a:r>
              <a:rPr lang="en-US" dirty="0"/>
              <a:t>Definitions</a:t>
            </a:r>
          </a:p>
        </p:txBody>
      </p:sp>
      <p:sp>
        <p:nvSpPr>
          <p:cNvPr id="6" name="AKA information market or event futures…">
            <a:extLst>
              <a:ext uri="{FF2B5EF4-FFF2-40B4-BE49-F238E27FC236}">
                <a16:creationId xmlns:a16="http://schemas.microsoft.com/office/drawing/2014/main" id="{5E130EF8-65EA-F047-AF5A-67E7860FDA5E}"/>
              </a:ext>
            </a:extLst>
          </p:cNvPr>
          <p:cNvSpPr txBox="1">
            <a:spLocks noGrp="1"/>
          </p:cNvSpPr>
          <p:nvPr>
            <p:ph type="body" idx="1"/>
          </p:nvPr>
        </p:nvSpPr>
        <p:spPr>
          <a:xfrm>
            <a:off x="399672" y="1348547"/>
            <a:ext cx="11393259" cy="1805619"/>
          </a:xfrm>
          <a:prstGeom prst="rect">
            <a:avLst/>
          </a:prstGeom>
        </p:spPr>
        <p:txBody>
          <a:bodyPr>
            <a:normAutofit/>
          </a:bodyPr>
          <a:lstStyle/>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Typical payout is like in horse racing – all money is pooled and then divided among winners</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Incentive scheme can be real or virtual/play money</a:t>
            </a:r>
          </a:p>
          <a:p>
            <a:pPr marL="457200" indent="-4572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800" dirty="0"/>
          </a:p>
        </p:txBody>
      </p:sp>
    </p:spTree>
    <p:extLst>
      <p:ext uri="{BB962C8B-B14F-4D97-AF65-F5344CB8AC3E}">
        <p14:creationId xmlns:p14="http://schemas.microsoft.com/office/powerpoint/2010/main" val="377037807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p:cNvSpPr/>
          <p:nvPr/>
        </p:nvSpPr>
        <p:spPr>
          <a:xfrm>
            <a:off x="1410708" y="408833"/>
            <a:ext cx="9370584" cy="5676358"/>
          </a:xfrm>
          <a:prstGeom prst="rect">
            <a:avLst/>
          </a:prstGeom>
          <a:blipFill rotWithShape="1">
            <a:blip r:embed="rId2"/>
            <a:srcRect/>
            <a:stretch>
              <a:fillRect/>
            </a:stretch>
          </a:blipFill>
          <a:ln w="12700">
            <a:solidFill>
              <a:schemeClr val="tx1"/>
            </a:solidFill>
          </a:ln>
          <a:effectLst/>
        </p:spPr>
        <p:txBody>
          <a:bodyPr wrap="square" lIns="32146" tIns="32146" rIns="32146" bIns="32146" numCol="1" anchor="t">
            <a:noAutofit/>
          </a:bodyPr>
          <a:lstStyle/>
          <a:p>
            <a:pPr defTabSz="642915">
              <a:defRPr sz="1400">
                <a:uFill>
                  <a:solidFill>
                    <a:srgbClr val="000000"/>
                  </a:solidFill>
                </a:uFill>
                <a:latin typeface="Arial"/>
                <a:ea typeface="Arial"/>
                <a:cs typeface="Arial"/>
                <a:sym typeface="Arial"/>
              </a:defRPr>
            </a:pPr>
            <a:endParaRPr sz="984" dirty="0"/>
          </a:p>
        </p:txBody>
      </p:sp>
    </p:spTree>
    <p:extLst>
      <p:ext uri="{BB962C8B-B14F-4D97-AF65-F5344CB8AC3E}">
        <p14:creationId xmlns:p14="http://schemas.microsoft.com/office/powerpoint/2010/main" val="6007360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F1405-2FBE-2B42-93A8-43B82FEB7763}"/>
              </a:ext>
            </a:extLst>
          </p:cNvPr>
          <p:cNvSpPr>
            <a:spLocks noGrp="1"/>
          </p:cNvSpPr>
          <p:nvPr>
            <p:ph type="title"/>
          </p:nvPr>
        </p:nvSpPr>
        <p:spPr/>
        <p:txBody>
          <a:bodyPr/>
          <a:lstStyle/>
          <a:p>
            <a:r>
              <a:rPr lang="en-US" dirty="0"/>
              <a:t>Theory</a:t>
            </a:r>
          </a:p>
        </p:txBody>
      </p:sp>
      <p:sp>
        <p:nvSpPr>
          <p:cNvPr id="6" name="AKA information market or event futures…">
            <a:extLst>
              <a:ext uri="{FF2B5EF4-FFF2-40B4-BE49-F238E27FC236}">
                <a16:creationId xmlns:a16="http://schemas.microsoft.com/office/drawing/2014/main" id="{C6422C1C-64E7-6B43-AC83-45541BACCE8B}"/>
              </a:ext>
            </a:extLst>
          </p:cNvPr>
          <p:cNvSpPr txBox="1">
            <a:spLocks noGrp="1"/>
          </p:cNvSpPr>
          <p:nvPr>
            <p:ph type="body" idx="1"/>
          </p:nvPr>
        </p:nvSpPr>
        <p:spPr>
          <a:xfrm>
            <a:off x="399672" y="1348547"/>
            <a:ext cx="11317845" cy="4345243"/>
          </a:xfrm>
          <a:prstGeom prst="rect">
            <a:avLst/>
          </a:prstGeom>
        </p:spPr>
        <p:txBody>
          <a:bodyPr>
            <a:normAutofit/>
          </a:bodyPr>
          <a:lstStyle/>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Prices should be (and often are) </a:t>
            </a:r>
            <a:r>
              <a:rPr lang="en-US" sz="2400" b="1" dirty="0"/>
              <a:t>efficient</a:t>
            </a:r>
            <a:r>
              <a:rPr lang="en-US" sz="2400" dirty="0"/>
              <a:t>: Price should be equal to expected payout (although small markets may absorb information less quickly than larger markets)</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Marginal trades should be (and often are) </a:t>
            </a:r>
            <a:r>
              <a:rPr lang="en-US" sz="2400" b="1" dirty="0"/>
              <a:t>rational</a:t>
            </a:r>
            <a:r>
              <a:rPr lang="en-US" sz="2400" dirty="0"/>
              <a:t>: No systematic biases should arise (although people often trade according to desires rather than beliefs)</a:t>
            </a:r>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endParaRPr lang="en-US" sz="2400" dirty="0"/>
          </a:p>
          <a:p>
            <a:pPr marL="342900" indent="-342900" defTabSz="642915">
              <a:spcBef>
                <a:spcPts val="0"/>
              </a:spcBef>
              <a:buSzPct val="100000"/>
              <a:buFont typeface="Arial" panose="020B0604020202020204" pitchFamily="34" charset="0"/>
              <a:buChar char="•"/>
              <a:defRPr sz="3200">
                <a:uFill>
                  <a:solidFill>
                    <a:srgbClr val="000000"/>
                  </a:solidFill>
                </a:uFill>
                <a:latin typeface="Arial"/>
                <a:ea typeface="Arial"/>
                <a:cs typeface="Arial"/>
                <a:sym typeface="Arial"/>
              </a:defRPr>
            </a:pPr>
            <a:r>
              <a:rPr lang="en-US" sz="2400" dirty="0"/>
              <a:t>Markets should (and often do) contain </a:t>
            </a:r>
            <a:r>
              <a:rPr lang="en-US" sz="2400" b="1" dirty="0"/>
              <a:t>few arbitrage opportunities</a:t>
            </a:r>
            <a:r>
              <a:rPr lang="en-US" sz="2400" dirty="0"/>
              <a:t>:</a:t>
            </a:r>
            <a:r>
              <a:rPr lang="en-US" sz="2400" b="1" dirty="0"/>
              <a:t> </a:t>
            </a:r>
            <a:r>
              <a:rPr lang="en-US" sz="2400" dirty="0"/>
              <a:t>The same contracts should trade at the same price on different exchanges</a:t>
            </a:r>
          </a:p>
        </p:txBody>
      </p:sp>
    </p:spTree>
    <p:extLst>
      <p:ext uri="{BB962C8B-B14F-4D97-AF65-F5344CB8AC3E}">
        <p14:creationId xmlns:p14="http://schemas.microsoft.com/office/powerpoint/2010/main" val="641907592"/>
      </p:ext>
    </p:extLst>
  </p:cSld>
  <p:clrMapOvr>
    <a:masterClrMapping/>
  </p:clrMapOvr>
  <p:transition spd="med"/>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1931</TotalTime>
  <Words>2916</Words>
  <Application>Microsoft Macintosh PowerPoint</Application>
  <PresentationFormat>Widescreen</PresentationFormat>
  <Paragraphs>287</Paragraphs>
  <Slides>53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Helvetica</vt:lpstr>
      <vt:lpstr>Marker Felt</vt:lpstr>
      <vt:lpstr>Open Sans</vt:lpstr>
      <vt:lpstr>Open Sans SemiBold</vt:lpstr>
      <vt:lpstr>Office Theme</vt:lpstr>
      <vt:lpstr>Prediction Markets</vt:lpstr>
      <vt:lpstr>PowerPoint Presentation</vt:lpstr>
      <vt:lpstr>PowerPoint Presentation</vt:lpstr>
      <vt:lpstr>Outline of lecture</vt:lpstr>
      <vt:lpstr>Definitions</vt:lpstr>
      <vt:lpstr>Definitions</vt:lpstr>
      <vt:lpstr>Definitions</vt:lpstr>
      <vt:lpstr>PowerPoint Presentation</vt:lpstr>
      <vt:lpstr>Theory</vt:lpstr>
      <vt:lpstr>PowerPoint Presentation</vt:lpstr>
      <vt:lpstr>PowerPoint Presentation</vt:lpstr>
      <vt:lpstr>PowerPoint Presentation</vt:lpstr>
      <vt:lpstr>PowerPoint Presentation</vt:lpstr>
      <vt:lpstr>Theory</vt:lpstr>
      <vt:lpstr>Theory</vt:lpstr>
      <vt:lpstr>PowerPoint Presentation</vt:lpstr>
      <vt:lpstr>PowerPoint Presentation</vt:lpstr>
      <vt:lpstr>PowerPoint Presentation</vt:lpstr>
      <vt:lpstr>PowerPoint Presentation</vt:lpstr>
      <vt:lpstr>PowerPoint Presentation</vt:lpstr>
      <vt:lpstr>PowerPoint Presentation</vt:lpstr>
      <vt:lpstr>Practice</vt:lpstr>
      <vt:lpstr>PowerPoint Presentation</vt:lpstr>
      <vt:lpstr>PowerPoint Presentation</vt:lpstr>
      <vt:lpstr>PowerPoint Presentation</vt:lpstr>
      <vt:lpstr>Case Study</vt:lpstr>
      <vt:lpstr>Research Questions</vt:lpstr>
      <vt:lpstr>Research Questions</vt:lpstr>
      <vt:lpstr>Market Overview</vt:lpstr>
      <vt:lpstr>Market Overview</vt:lpstr>
      <vt:lpstr>Market Overview</vt:lpstr>
      <vt:lpstr>Market Overview</vt:lpstr>
      <vt:lpstr>Biases</vt:lpstr>
      <vt:lpstr>PowerPoint Presentation</vt:lpstr>
      <vt:lpstr>Short Aversion</vt:lpstr>
      <vt:lpstr>Biases</vt:lpstr>
      <vt:lpstr>PowerPoint Presentation</vt:lpstr>
      <vt:lpstr>PowerPoint Presentation</vt:lpstr>
      <vt:lpstr>PowerPoint Presentation</vt:lpstr>
      <vt:lpstr>PowerPoint Presentation</vt:lpstr>
      <vt:lpstr>PowerPoint Presentation</vt:lpstr>
      <vt:lpstr>PowerPoint Presentation</vt:lpstr>
      <vt:lpstr>Correlations</vt:lpstr>
      <vt:lpstr>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and Human Computation</dc:title>
  <dc:creator>Kim, Jason</dc:creator>
  <cp:lastModifiedBy>Kim, Jason</cp:lastModifiedBy>
  <cp:revision>57</cp:revision>
  <dcterms:created xsi:type="dcterms:W3CDTF">2021-02-03T18:23:31Z</dcterms:created>
  <dcterms:modified xsi:type="dcterms:W3CDTF">2021-02-08T21:02:01Z</dcterms:modified>
</cp:coreProperties>
</file>